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7"/>
  </p:notesMasterIdLst>
  <p:sldIdLst>
    <p:sldId id="256" r:id="rId2"/>
    <p:sldId id="355" r:id="rId3"/>
    <p:sldId id="463" r:id="rId4"/>
    <p:sldId id="418" r:id="rId5"/>
    <p:sldId id="419" r:id="rId6"/>
    <p:sldId id="396" r:id="rId7"/>
    <p:sldId id="357" r:id="rId8"/>
    <p:sldId id="358" r:id="rId9"/>
    <p:sldId id="394" r:id="rId10"/>
    <p:sldId id="449" r:id="rId11"/>
    <p:sldId id="391" r:id="rId12"/>
    <p:sldId id="356" r:id="rId13"/>
    <p:sldId id="462" r:id="rId14"/>
    <p:sldId id="405" r:id="rId15"/>
    <p:sldId id="406" r:id="rId16"/>
    <p:sldId id="451" r:id="rId17"/>
    <p:sldId id="404" r:id="rId18"/>
    <p:sldId id="454" r:id="rId19"/>
    <p:sldId id="436" r:id="rId20"/>
    <p:sldId id="437" r:id="rId21"/>
    <p:sldId id="407" r:id="rId22"/>
    <p:sldId id="424" r:id="rId23"/>
    <p:sldId id="403" r:id="rId24"/>
    <p:sldId id="398" r:id="rId25"/>
    <p:sldId id="415" r:id="rId26"/>
    <p:sldId id="416" r:id="rId27"/>
    <p:sldId id="399" r:id="rId28"/>
    <p:sldId id="409" r:id="rId29"/>
    <p:sldId id="422" r:id="rId30"/>
    <p:sldId id="420" r:id="rId31"/>
    <p:sldId id="327" r:id="rId32"/>
    <p:sldId id="268" r:id="rId33"/>
    <p:sldId id="459" r:id="rId34"/>
    <p:sldId id="425" r:id="rId35"/>
    <p:sldId id="427" r:id="rId36"/>
    <p:sldId id="426" r:id="rId37"/>
    <p:sldId id="429" r:id="rId38"/>
    <p:sldId id="465" r:id="rId39"/>
    <p:sldId id="417" r:id="rId40"/>
    <p:sldId id="455" r:id="rId41"/>
    <p:sldId id="263" r:id="rId42"/>
    <p:sldId id="442" r:id="rId43"/>
    <p:sldId id="444" r:id="rId44"/>
    <p:sldId id="446" r:id="rId45"/>
    <p:sldId id="445" r:id="rId46"/>
    <p:sldId id="289" r:id="rId47"/>
    <p:sldId id="443" r:id="rId48"/>
    <p:sldId id="440" r:id="rId49"/>
    <p:sldId id="447" r:id="rId50"/>
    <p:sldId id="448" r:id="rId51"/>
    <p:sldId id="435" r:id="rId52"/>
    <p:sldId id="452" r:id="rId53"/>
    <p:sldId id="456" r:id="rId54"/>
    <p:sldId id="458" r:id="rId55"/>
    <p:sldId id="464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180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EAF606-DC44-4D37-AB29-D97D43F274D2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6E71FC-D3F2-46AD-AD6F-6B4D2F1D5C2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17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6928-9EFF-4434-AA9E-8ABEA676E0BD}" type="slidenum">
              <a:rPr lang="fr-FR" smtClean="0"/>
              <a:pPr/>
              <a:t>2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6928-9EFF-4434-AA9E-8ABEA676E0BD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1432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D96928-9EFF-4434-AA9E-8ABEA676E0BD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553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Advanced methods in bioimage analysis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52318-D0F2-4E93-9DC6-381D09982EC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9399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Advanced methods in bioimage analysis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52318-D0F2-4E93-9DC6-381D09982EC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2476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Advanced methods in bioimage analysis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52318-D0F2-4E93-9DC6-381D09982EC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7367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class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0458" y="1537856"/>
            <a:ext cx="7260129" cy="4006733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77E12C6-00F3-439F-A2FE-1D2F0A604A8D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1250459" y="858838"/>
            <a:ext cx="7260128" cy="67901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8016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3658" y="1537856"/>
            <a:ext cx="3301192" cy="435133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1402" y="1537856"/>
            <a:ext cx="3301192" cy="435133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049260C-DFCE-4742-A383-0E8E40516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331" y="149629"/>
            <a:ext cx="7662257" cy="888251"/>
          </a:xfrm>
        </p:spPr>
        <p:txBody>
          <a:bodyPr anchor="ctr" anchorCtr="0">
            <a:normAutofit/>
          </a:bodyPr>
          <a:lstStyle>
            <a:lvl1pPr>
              <a:defRPr sz="30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81FB95A-986F-409A-BA0C-DB98244D370D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1250458" y="858838"/>
            <a:ext cx="7260129" cy="67901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27566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050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926682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Advanced methods in bioimage analysis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072F31-E728-490E-9D27-BC6EC9F2353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902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Advanced methods in bioimage analysis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52318-D0F2-4E93-9DC6-381D09982EC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974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Advanced methods in bioimage analysis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52318-D0F2-4E93-9DC6-381D09982EC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00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Advanced methods in bioimage analysis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52318-D0F2-4E93-9DC6-381D09982EC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5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Advanced methods in bioimage analysis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52318-D0F2-4E93-9DC6-381D09982EC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0891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Advanced methods in bioimage analysis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52318-D0F2-4E93-9DC6-381D09982EC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7881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Advanced methods in bioimage analysis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52318-D0F2-4E93-9DC6-381D09982EC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8529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Advanced methods in bioimage analysis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52318-D0F2-4E93-9DC6-381D09982EC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967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49" y="6356351"/>
            <a:ext cx="27040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Advanced methods in bioimage analysis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5482F-9014-4A9A-97B0-C763265D544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761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1914-020-00631-1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4.wmf"/><Relationship Id="rId4" Type="http://schemas.openxmlformats.org/officeDocument/2006/relationships/oleObject" Target="../embeddings/oleObject1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4.jpeg"/><Relationship Id="rId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Image analysis:</a:t>
            </a:r>
            <a:br>
              <a:rPr lang="en-GB" smtClean="0"/>
            </a:br>
            <a:r>
              <a:rPr lang="en-GB" smtClean="0"/>
              <a:t>what and how?</a:t>
            </a:r>
            <a:endParaRPr lang="en-GB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003EA90-0A02-4CF9-B93E-DACE93F865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David Legland</a:t>
            </a:r>
          </a:p>
          <a:p>
            <a:r>
              <a:rPr lang="en-US" smtClean="0"/>
              <a:t>Advanced methods in bioimage analysis</a:t>
            </a:r>
          </a:p>
          <a:p>
            <a:r>
              <a:rPr lang="en-US" smtClean="0"/>
              <a:t>Heidelberg, 10 – 15 Sep 2023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728" y="5791711"/>
            <a:ext cx="1465377" cy="56177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A64088A-A3A7-4069-A19B-DD2455CB2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732" y="5791711"/>
            <a:ext cx="1465377" cy="532177"/>
          </a:xfrm>
          <a:prstGeom prst="rect">
            <a:avLst/>
          </a:prstGeom>
        </p:spPr>
      </p:pic>
      <p:pic>
        <p:nvPicPr>
          <p:cNvPr id="5122" name="Picture 2" descr="https://embl.ungerboeck.com/PROD/api/ImageServer/GetImage?id=LKtvwnUJIoz3pGEwiBSW53TQlb0BjrA2N2HJVwHeYGCLa9%2fp1wI7FA0vWTl0%2by2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934" y="5572945"/>
            <a:ext cx="2190750" cy="10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3327" y="5799578"/>
            <a:ext cx="1574105" cy="52066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416" y="5686369"/>
            <a:ext cx="1095238" cy="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833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6A0E9F-9347-43F1-81EB-E219D66A7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Region outline analysis – Elliptical Fourier Descriptors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CF9BAB38-37F6-4558-AF05-0F3CB409D1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Idea:</a:t>
            </a:r>
          </a:p>
          <a:p>
            <a:pPr lvl="1"/>
            <a:r>
              <a:rPr lang="en-GB" dirty="0"/>
              <a:t>Consider the region contour / outline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Apply Fourier transform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Keep adequate number of harmonics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0539D35-812F-4E56-86EB-7161C7E68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126" y="2316130"/>
            <a:ext cx="3538486" cy="314604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68FB4C6-074C-44D4-9728-63BD63E737E3}"/>
              </a:ext>
            </a:extLst>
          </p:cNvPr>
          <p:cNvSpPr txBox="1"/>
          <p:nvPr/>
        </p:nvSpPr>
        <p:spPr>
          <a:xfrm>
            <a:off x="1695576" y="3059953"/>
            <a:ext cx="1854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C</a:t>
            </a:r>
            <a:r>
              <a:rPr lang="fr-FR" dirty="0"/>
              <a:t>(</a:t>
            </a:r>
            <a:r>
              <a:rPr lang="fr-FR" i="1" dirty="0"/>
              <a:t>t</a:t>
            </a:r>
            <a:r>
              <a:rPr lang="fr-FR" dirty="0"/>
              <a:t>) = ( </a:t>
            </a:r>
            <a:r>
              <a:rPr lang="fr-FR" i="1" dirty="0"/>
              <a:t>x</a:t>
            </a:r>
            <a:r>
              <a:rPr lang="fr-FR" dirty="0"/>
              <a:t>(</a:t>
            </a:r>
            <a:r>
              <a:rPr lang="fr-FR" i="1" dirty="0"/>
              <a:t>t</a:t>
            </a:r>
            <a:r>
              <a:rPr lang="fr-FR" dirty="0"/>
              <a:t>) , </a:t>
            </a:r>
            <a:r>
              <a:rPr lang="fr-FR" i="1" dirty="0"/>
              <a:t>y</a:t>
            </a:r>
            <a:r>
              <a:rPr lang="fr-FR" dirty="0"/>
              <a:t>(</a:t>
            </a:r>
            <a:r>
              <a:rPr lang="fr-FR" i="1" dirty="0"/>
              <a:t>t</a:t>
            </a:r>
            <a:r>
              <a:rPr lang="fr-FR" dirty="0"/>
              <a:t>) 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7241E71-5164-475F-B779-AF9FD914050C}"/>
              </a:ext>
            </a:extLst>
          </p:cNvPr>
          <p:cNvSpPr txBox="1"/>
          <p:nvPr/>
        </p:nvSpPr>
        <p:spPr>
          <a:xfrm>
            <a:off x="4667582" y="6334780"/>
            <a:ext cx="4476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Iwata H &amp; </a:t>
            </a:r>
            <a:r>
              <a:rPr lang="en-GB" sz="1400" dirty="0" err="1"/>
              <a:t>Ukai</a:t>
            </a:r>
            <a:r>
              <a:rPr lang="en-GB" sz="1400" dirty="0"/>
              <a:t> Y (2002) </a:t>
            </a:r>
          </a:p>
          <a:p>
            <a:r>
              <a:rPr lang="fr-FR" sz="1400" dirty="0"/>
              <a:t>Neto et al, </a:t>
            </a:r>
            <a:r>
              <a:rPr lang="en-US" sz="1400" dirty="0"/>
              <a:t>(2006) Computers and Electronics in Agriculture</a:t>
            </a:r>
            <a:endParaRPr lang="fr-FR" sz="14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B9853AF-0C4E-4418-873D-651F686BB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691" y="4250668"/>
            <a:ext cx="2912627" cy="998833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52318-D0F2-4E93-9DC6-381D09982EC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080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Skeleton analysis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Skeleton </a:t>
            </a:r>
            <a:r>
              <a:rPr lang="en-GB" dirty="0" smtClean="0"/>
              <a:t>/ medial axis:</a:t>
            </a:r>
            <a:endParaRPr lang="en-GB" dirty="0"/>
          </a:p>
          <a:p>
            <a:pPr lvl="1"/>
            <a:r>
              <a:rPr lang="en-GB" dirty="0"/>
              <a:t>Set of the centres of disks that touch the boundary at more than one point</a:t>
            </a:r>
          </a:p>
          <a:p>
            <a:r>
              <a:rPr lang="fr-FR" dirty="0"/>
              <a:t>Skeleton </a:t>
            </a:r>
            <a:r>
              <a:rPr lang="en-GB" dirty="0"/>
              <a:t>analysis</a:t>
            </a:r>
            <a:r>
              <a:rPr lang="fr-FR" dirty="0"/>
              <a:t>: </a:t>
            </a:r>
          </a:p>
          <a:p>
            <a:pPr lvl="1"/>
            <a:r>
              <a:rPr lang="en-GB" dirty="0"/>
              <a:t>Number / size of branches, topology…</a:t>
            </a:r>
          </a:p>
        </p:txBody>
      </p:sp>
      <p:pic>
        <p:nvPicPr>
          <p:cNvPr id="10242" name="Picture 2" descr="https://www.researchgate.net/profile/Ashish_Gupta7/publication/296196212/figure/fig25/AS:349410354581509@1460317328685/Figure-329-Medial-Axis-Transform.pp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92" y="4023568"/>
            <a:ext cx="3173324" cy="273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811" y="4143147"/>
            <a:ext cx="2748889" cy="2657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72F31-E728-490E-9D27-BC6EC9F2353E}" type="slidenum">
              <a:rPr lang="en-US" smtClean="0"/>
              <a:pPr/>
              <a:t>11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79439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Analysis of regions: more than morphology</a:t>
            </a:r>
            <a:endParaRPr lang="fr-FR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Intensities / colours</a:t>
            </a:r>
          </a:p>
          <a:p>
            <a:r>
              <a:rPr lang="en-GB" dirty="0"/>
              <a:t>Orientations </a:t>
            </a:r>
          </a:p>
          <a:p>
            <a:r>
              <a:rPr lang="en-GB" dirty="0"/>
              <a:t>Spatial organizations</a:t>
            </a:r>
          </a:p>
          <a:p>
            <a:r>
              <a:rPr lang="en-GB" dirty="0"/>
              <a:t>…</a:t>
            </a:r>
          </a:p>
          <a:p>
            <a:endParaRPr lang="fr-FR" dirty="0"/>
          </a:p>
        </p:txBody>
      </p:sp>
      <p:pic>
        <p:nvPicPr>
          <p:cNvPr id="23" name="Picture 10" descr="mesureIntensitesROI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4169329"/>
            <a:ext cx="3151516" cy="241688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321" y="2032442"/>
            <a:ext cx="3886200" cy="427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52318-D0F2-4E93-9DC6-381D09982ECE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Classification </a:t>
            </a:r>
            <a:r>
              <a:rPr lang="en-GB" dirty="0"/>
              <a:t>of regions based on their morphology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28650" y="1825625"/>
            <a:ext cx="3704010" cy="4351338"/>
          </a:xfrm>
        </p:spPr>
        <p:txBody>
          <a:bodyPr>
            <a:normAutofit/>
          </a:bodyPr>
          <a:lstStyle/>
          <a:p>
            <a:r>
              <a:rPr lang="en-GB" dirty="0"/>
              <a:t>Principles:</a:t>
            </a:r>
          </a:p>
          <a:p>
            <a:pPr lvl="1"/>
            <a:r>
              <a:rPr lang="en-GB" dirty="0"/>
              <a:t>Extract features </a:t>
            </a:r>
          </a:p>
          <a:p>
            <a:pPr lvl="1"/>
            <a:r>
              <a:rPr lang="en-GB" dirty="0" smtClean="0"/>
              <a:t>Optionally combine with other features</a:t>
            </a:r>
          </a:p>
          <a:p>
            <a:pPr lvl="2"/>
            <a:r>
              <a:rPr lang="en-GB" dirty="0" smtClean="0"/>
              <a:t>Intensity</a:t>
            </a:r>
          </a:p>
          <a:p>
            <a:pPr lvl="2"/>
            <a:r>
              <a:rPr lang="en-GB" dirty="0" smtClean="0"/>
              <a:t>Texture</a:t>
            </a:r>
            <a:r>
              <a:rPr lang="fr-FR" dirty="0" smtClean="0"/>
              <a:t> </a:t>
            </a:r>
          </a:p>
          <a:p>
            <a:pPr lvl="2"/>
            <a:r>
              <a:rPr lang="fr-FR" dirty="0" smtClean="0"/>
              <a:t>…</a:t>
            </a:r>
            <a:endParaRPr lang="en-GB" dirty="0" smtClean="0"/>
          </a:p>
          <a:p>
            <a:pPr lvl="1"/>
            <a:r>
              <a:rPr lang="en-GB" dirty="0" smtClean="0"/>
              <a:t>Unsupervised</a:t>
            </a:r>
          </a:p>
          <a:p>
            <a:pPr lvl="2"/>
            <a:r>
              <a:rPr lang="fr-FR" dirty="0" smtClean="0"/>
              <a:t>PCA+K-</a:t>
            </a:r>
            <a:r>
              <a:rPr lang="fr-FR" dirty="0" err="1" smtClean="0"/>
              <a:t>means</a:t>
            </a:r>
            <a:r>
              <a:rPr lang="fr-FR" dirty="0" smtClean="0"/>
              <a:t>, HCA, </a:t>
            </a:r>
            <a:r>
              <a:rPr lang="en-GB" dirty="0" smtClean="0"/>
              <a:t>t-SNE</a:t>
            </a:r>
            <a:r>
              <a:rPr lang="en-GB" dirty="0"/>
              <a:t>…</a:t>
            </a:r>
          </a:p>
          <a:p>
            <a:pPr lvl="1"/>
            <a:r>
              <a:rPr lang="en-GB" dirty="0" smtClean="0"/>
              <a:t>Supervised</a:t>
            </a:r>
          </a:p>
          <a:p>
            <a:pPr lvl="2"/>
            <a:r>
              <a:rPr lang="fr-FR" dirty="0" smtClean="0"/>
              <a:t>K-</a:t>
            </a:r>
            <a:r>
              <a:rPr lang="fr-FR" dirty="0" err="1" smtClean="0"/>
              <a:t>means</a:t>
            </a:r>
            <a:r>
              <a:rPr lang="fr-FR" dirty="0" smtClean="0"/>
              <a:t>, SVM, CNN…</a:t>
            </a:r>
            <a:endParaRPr lang="en-GB" dirty="0"/>
          </a:p>
        </p:txBody>
      </p:sp>
      <p:sp>
        <p:nvSpPr>
          <p:cNvPr id="21" name="ZoneTexte 20"/>
          <p:cNvSpPr txBox="1"/>
          <p:nvPr/>
        </p:nvSpPr>
        <p:spPr>
          <a:xfrm>
            <a:off x="7235420" y="6119336"/>
            <a:ext cx="19085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Andrews et al. (2021)</a:t>
            </a:r>
          </a:p>
          <a:p>
            <a:r>
              <a:rPr lang="fr-FR" sz="1400" dirty="0" err="1" smtClean="0"/>
              <a:t>Vergara</a:t>
            </a:r>
            <a:r>
              <a:rPr lang="fr-FR" sz="1400" dirty="0" smtClean="0"/>
              <a:t> et al., (2021)</a:t>
            </a:r>
          </a:p>
          <a:p>
            <a:r>
              <a:rPr lang="fr-FR" sz="1400" dirty="0" err="1" smtClean="0"/>
              <a:t>Zitchenko</a:t>
            </a:r>
            <a:r>
              <a:rPr lang="fr-FR" sz="1400" dirty="0" smtClean="0"/>
              <a:t> et al. (2023)</a:t>
            </a:r>
            <a:endParaRPr lang="en-GB" sz="1400" dirty="0"/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709" y="4270411"/>
            <a:ext cx="4553833" cy="184892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905" y="1690689"/>
            <a:ext cx="3112595" cy="2226703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72F31-E728-490E-9D27-BC6EC9F2353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919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3E7FD1-3BC2-498B-98D8-3ED029674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“positions” -&gt; </a:t>
            </a:r>
            <a:r>
              <a:rPr lang="en-GB" dirty="0"/>
              <a:t>point pattern analysis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4FCB86-6F5D-4100-AF4B-6BFBB4276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6911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Structures of interests are points (in 2D, 3D…)</a:t>
            </a:r>
            <a:endParaRPr lang="en-US" b="1" dirty="0"/>
          </a:p>
          <a:p>
            <a:r>
              <a:rPr lang="en-US" dirty="0" smtClean="0"/>
              <a:t>Examples: </a:t>
            </a:r>
          </a:p>
          <a:p>
            <a:pPr lvl="1"/>
            <a:r>
              <a:rPr lang="en-US" dirty="0"/>
              <a:t>Markers within cell</a:t>
            </a:r>
          </a:p>
          <a:p>
            <a:pPr lvl="1"/>
            <a:r>
              <a:rPr lang="en-US" dirty="0" smtClean="0"/>
              <a:t>Cells within tissue</a:t>
            </a:r>
          </a:p>
          <a:p>
            <a:pPr lvl="1"/>
            <a:r>
              <a:rPr lang="en-US" dirty="0" smtClean="0"/>
              <a:t>Tissues within organ</a:t>
            </a:r>
          </a:p>
          <a:p>
            <a:pPr lvl="1">
              <a:defRPr/>
            </a:pPr>
            <a:r>
              <a:rPr lang="en-US" dirty="0" smtClean="0"/>
              <a:t>…</a:t>
            </a:r>
          </a:p>
          <a:p>
            <a:pPr>
              <a:defRPr/>
            </a:pPr>
            <a:r>
              <a:rPr lang="en-US" dirty="0" smtClean="0"/>
              <a:t>Related </a:t>
            </a:r>
            <a:r>
              <a:rPr lang="en-US" dirty="0"/>
              <a:t>questions :</a:t>
            </a:r>
          </a:p>
          <a:p>
            <a:pPr lvl="1">
              <a:defRPr/>
            </a:pPr>
            <a:r>
              <a:rPr lang="en-US" dirty="0"/>
              <a:t>Number</a:t>
            </a:r>
          </a:p>
          <a:p>
            <a:pPr lvl="1">
              <a:defRPr/>
            </a:pPr>
            <a:r>
              <a:rPr lang="en-US" dirty="0"/>
              <a:t>Densities (local, global)</a:t>
            </a:r>
          </a:p>
          <a:p>
            <a:pPr lvl="1">
              <a:defRPr/>
            </a:pPr>
            <a:r>
              <a:rPr lang="en-US" dirty="0"/>
              <a:t>Spatial organization: </a:t>
            </a:r>
            <a:endParaRPr lang="en-US" dirty="0" smtClean="0"/>
          </a:p>
          <a:p>
            <a:pPr lvl="2">
              <a:defRPr/>
            </a:pPr>
            <a:r>
              <a:rPr lang="en-US" dirty="0" smtClean="0"/>
              <a:t>Clustering</a:t>
            </a:r>
            <a:r>
              <a:rPr lang="en-US" dirty="0"/>
              <a:t>, repulsion…</a:t>
            </a:r>
          </a:p>
          <a:p>
            <a:pPr lvl="2">
              <a:defRPr/>
            </a:pPr>
            <a:r>
              <a:rPr lang="fr-FR" dirty="0" err="1"/>
              <a:t>Modeling</a:t>
            </a:r>
            <a:r>
              <a:rPr lang="fr-FR" dirty="0"/>
              <a:t> 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fr-FR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3" descr="D:\dlegland\projets\tutoImages\images-src\visu\0-7-21a2a_rot_markersOvr.png">
            <a:extLst>
              <a:ext uri="{FF2B5EF4-FFF2-40B4-BE49-F238E27FC236}">
                <a16:creationId xmlns:a16="http://schemas.microsoft.com/office/drawing/2014/main" id="{7C1188D0-4AC9-43EB-BD5B-7F9EE0BAB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63259" y="4497839"/>
            <a:ext cx="2144261" cy="2144261"/>
          </a:xfrm>
          <a:prstGeom prst="rect">
            <a:avLst/>
          </a:prstGeom>
          <a:noFill/>
        </p:spPr>
      </p:pic>
      <p:sp>
        <p:nvSpPr>
          <p:cNvPr id="9" name="Espace réservé du contenu 62">
            <a:extLst>
              <a:ext uri="{FF2B5EF4-FFF2-40B4-BE49-F238E27FC236}">
                <a16:creationId xmlns:a16="http://schemas.microsoft.com/office/drawing/2014/main" id="{BA1A7871-66A5-42E2-A1B9-3972187CA42E}"/>
              </a:ext>
            </a:extLst>
          </p:cNvPr>
          <p:cNvSpPr txBox="1">
            <a:spLocks/>
          </p:cNvSpPr>
          <p:nvPr/>
        </p:nvSpPr>
        <p:spPr>
          <a:xfrm>
            <a:off x="4971393" y="3293035"/>
            <a:ext cx="3886199" cy="33967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134" y="2367751"/>
            <a:ext cx="2242386" cy="1991164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72F31-E728-490E-9D27-BC6EC9F2353E}" type="slidenum">
              <a:rPr lang="en-US" smtClean="0"/>
              <a:pPr/>
              <a:t>14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0116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EA6BFE-324C-4D80-AB69-5D9282BE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pattern analysis </a:t>
            </a:r>
            <a:r>
              <a:rPr lang="en-US" dirty="0"/>
              <a:t>– density maps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C7A3BAB-3690-41DE-A4BA-49B9E077B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Detection of points (here, of bundles) within tissue</a:t>
            </a:r>
          </a:p>
          <a:p>
            <a:r>
              <a:rPr lang="en-US" dirty="0"/>
              <a:t>Evaluate expected number of points </a:t>
            </a:r>
            <a:r>
              <a:rPr lang="en-US" dirty="0" err="1"/>
              <a:t>wrt</a:t>
            </a:r>
            <a:r>
              <a:rPr lang="en-US" dirty="0"/>
              <a:t> location</a:t>
            </a:r>
          </a:p>
          <a:p>
            <a:pPr lvl="1"/>
            <a:r>
              <a:rPr lang="en-US" dirty="0" err="1"/>
              <a:t>Parzen</a:t>
            </a:r>
            <a:r>
              <a:rPr lang="en-US" dirty="0"/>
              <a:t> window, K-NN…</a:t>
            </a:r>
          </a:p>
        </p:txBody>
      </p:sp>
      <p:pic>
        <p:nvPicPr>
          <p:cNvPr id="4" name="Picture 2" descr="D:\dlegland\projets\maize\maizeG7\spatStat\densities\rgb\s12\2011bDensity_50mu_s12_RGB.png">
            <a:extLst>
              <a:ext uri="{FF2B5EF4-FFF2-40B4-BE49-F238E27FC236}">
                <a16:creationId xmlns:a16="http://schemas.microsoft.com/office/drawing/2014/main" id="{69DCD831-893C-4B53-A76C-89D811981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89167" y="3644501"/>
            <a:ext cx="2382884" cy="2382884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BD5223-2B72-43EF-A6FB-9CB3A212F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5105" y="3646732"/>
            <a:ext cx="1929871" cy="223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 descr="D:\dlegland\projets\maize\maizeG7\segment\check\plots\w1\2011b_crop.png">
            <a:extLst>
              <a:ext uri="{FF2B5EF4-FFF2-40B4-BE49-F238E27FC236}">
                <a16:creationId xmlns:a16="http://schemas.microsoft.com/office/drawing/2014/main" id="{BCD0EF5B-C382-4863-A0BC-8E7928F5D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11189" y="3644501"/>
            <a:ext cx="2078323" cy="2238194"/>
          </a:xfrm>
          <a:prstGeom prst="rect">
            <a:avLst/>
          </a:prstGeom>
          <a:noFill/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72F31-E728-490E-9D27-BC6EC9F2353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846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9B7892-3DC7-4949-9E6A-62233570B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 pattern analysis – summary statistics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08B7F6B-01C9-49BA-BCED-E01F97A53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are the points organized?</a:t>
            </a:r>
          </a:p>
          <a:p>
            <a:pPr lvl="1"/>
            <a:r>
              <a:rPr lang="en-GB" dirty="0"/>
              <a:t>“Regular”, clusters, repulsion…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Analysis by means of summary functions</a:t>
            </a:r>
          </a:p>
          <a:p>
            <a:pPr lvl="1"/>
            <a:r>
              <a:rPr lang="en-GB" dirty="0"/>
              <a:t>E.g. “Ripley’s K function”</a:t>
            </a:r>
          </a:p>
          <a:p>
            <a:pPr lvl="1"/>
            <a:r>
              <a:rPr lang="en-GB" dirty="0"/>
              <a:t>Other functions: F, G, H, L…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B51FC17-866C-4910-9D37-C626CD8ED910}"/>
              </a:ext>
            </a:extLst>
          </p:cNvPr>
          <p:cNvSpPr txBox="1"/>
          <p:nvPr/>
        </p:nvSpPr>
        <p:spPr>
          <a:xfrm>
            <a:off x="5468471" y="6311899"/>
            <a:ext cx="3675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Cressie</a:t>
            </a:r>
            <a:r>
              <a:rPr lang="fr-FR" sz="1400" dirty="0"/>
              <a:t> (1991); Lagache et al. (2013), </a:t>
            </a:r>
            <a:r>
              <a:rPr lang="fr-FR" sz="1400" dirty="0" err="1"/>
              <a:t>PlosONE</a:t>
            </a:r>
            <a:endParaRPr lang="fr-FR" sz="1400" dirty="0"/>
          </a:p>
          <a:p>
            <a:r>
              <a:rPr lang="en-US" sz="1400" dirty="0" err="1"/>
              <a:t>Behanova</a:t>
            </a:r>
            <a:r>
              <a:rPr lang="en-US" sz="1400" dirty="0"/>
              <a:t> et al. (2022) Front. </a:t>
            </a:r>
            <a:r>
              <a:rPr lang="en-US" sz="1400" dirty="0" err="1"/>
              <a:t>Physiol</a:t>
            </a:r>
            <a:endParaRPr lang="fr-FR" sz="1400" dirty="0"/>
          </a:p>
        </p:txBody>
      </p:sp>
      <p:pic>
        <p:nvPicPr>
          <p:cNvPr id="5122" name="Picture 2" descr="Analyzing spatial point patterns with Ripley’s K function.&#10;The normalized and centered Ripley’s K function  is proportional to the number of pairs of points that are closer than  in . Deviations of  from  (CSR) in clustering  or dispersion  conditions have to be compared with objective level of significance that are quantiles  of  at level">
            <a:extLst>
              <a:ext uri="{FF2B5EF4-FFF2-40B4-BE49-F238E27FC236}">
                <a16:creationId xmlns:a16="http://schemas.microsoft.com/office/drawing/2014/main" id="{42956BF7-EDD7-4425-8F07-2457F57ED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77" y="2755642"/>
            <a:ext cx="7711873" cy="171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72F31-E728-490E-9D27-BC6EC9F2353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027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E22EBF-B8D5-4001-95A7-71F4F2A06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“Binary microstructures”, porous media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760D55-3289-473A-B050-298DEAD0FB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4"/>
            <a:ext cx="4176432" cy="474251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Structure composed of two phases, possibly interconnected</a:t>
            </a:r>
          </a:p>
          <a:p>
            <a:pPr lvl="1"/>
            <a:r>
              <a:rPr lang="en-US" dirty="0"/>
              <a:t>Porous media/material: material containing a large number of pores</a:t>
            </a:r>
          </a:p>
          <a:p>
            <a:endParaRPr lang="en-US" dirty="0"/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Material sciences</a:t>
            </a:r>
          </a:p>
          <a:p>
            <a:pPr lvl="1"/>
            <a:r>
              <a:rPr lang="en-US" dirty="0"/>
              <a:t>Bone, lung</a:t>
            </a:r>
          </a:p>
          <a:p>
            <a:pPr lvl="1"/>
            <a:r>
              <a:rPr lang="en-US" dirty="0"/>
              <a:t>Bread, cheese </a:t>
            </a:r>
          </a:p>
          <a:p>
            <a:pPr lvl="1"/>
            <a:r>
              <a:rPr lang="fr-FR" dirty="0"/>
              <a:t>…</a:t>
            </a:r>
          </a:p>
          <a:p>
            <a:pPr lvl="1"/>
            <a:endParaRPr lang="en-US" dirty="0"/>
          </a:p>
          <a:p>
            <a:r>
              <a:rPr lang="en-US" dirty="0"/>
              <a:t>Considered as binary images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585D238-A77F-4C64-B6A9-8D322441D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303" y="4019234"/>
            <a:ext cx="2355069" cy="161362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7834E4B-FFAF-453F-A30F-971215D22253}"/>
              </a:ext>
            </a:extLst>
          </p:cNvPr>
          <p:cNvSpPr txBox="1"/>
          <p:nvPr/>
        </p:nvSpPr>
        <p:spPr>
          <a:xfrm>
            <a:off x="6792006" y="5258450"/>
            <a:ext cx="2225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/>
              <a:t>Emmental</a:t>
            </a:r>
            <a:r>
              <a:rPr lang="en-GB" sz="1200" dirty="0"/>
              <a:t> &amp; Camembert Cheese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3AF6FE6-9965-425F-B7BA-42F999C95A2F}"/>
              </a:ext>
            </a:extLst>
          </p:cNvPr>
          <p:cNvSpPr txBox="1"/>
          <p:nvPr/>
        </p:nvSpPr>
        <p:spPr>
          <a:xfrm>
            <a:off x="4108086" y="5472492"/>
            <a:ext cx="2963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Bone microstructure, </a:t>
            </a:r>
          </a:p>
          <a:p>
            <a:r>
              <a:rPr lang="en-GB" sz="1200" dirty="0"/>
              <a:t>from </a:t>
            </a:r>
            <a:r>
              <a:rPr lang="en-GB" sz="1000" dirty="0">
                <a:hlinkClick r:id="rId3"/>
              </a:rPr>
              <a:t>https://doi.org/10.1007/s11914-020-00631-1</a:t>
            </a:r>
            <a:r>
              <a:rPr lang="en-GB" sz="1000" dirty="0"/>
              <a:t>  </a:t>
            </a:r>
            <a:endParaRPr lang="en-GB" sz="1200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39097F5-D151-465D-A1B9-B3C0DA2F3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623" y="4196821"/>
            <a:ext cx="2268011" cy="1121021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A8FD21F8-FC44-4B1D-ACA0-9C9655E48E7C}"/>
              </a:ext>
            </a:extLst>
          </p:cNvPr>
          <p:cNvSpPr txBox="1"/>
          <p:nvPr/>
        </p:nvSpPr>
        <p:spPr>
          <a:xfrm>
            <a:off x="7840325" y="6582976"/>
            <a:ext cx="1350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/>
              <a:t>Feeney</a:t>
            </a:r>
            <a:r>
              <a:rPr lang="fr-FR" sz="1200" dirty="0"/>
              <a:t> el al., 2021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52318-D0F2-4E93-9DC6-381D09982ECE}" type="slidenum">
              <a:rPr lang="en-US" smtClean="0"/>
              <a:t>17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5329" y="1951821"/>
            <a:ext cx="1598123" cy="160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130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E22EBF-B8D5-4001-95A7-71F4F2A06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binary microstructures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760D55-3289-473A-B050-298DEAD0FB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825625"/>
            <a:ext cx="4188385" cy="4351338"/>
          </a:xfrm>
        </p:spPr>
        <p:txBody>
          <a:bodyPr>
            <a:normAutofit/>
          </a:bodyPr>
          <a:lstStyle/>
          <a:p>
            <a:r>
              <a:rPr lang="en-US" dirty="0"/>
              <a:t>Features:</a:t>
            </a:r>
          </a:p>
          <a:p>
            <a:pPr lvl="1"/>
            <a:r>
              <a:rPr lang="en-US" dirty="0"/>
              <a:t>Porosity </a:t>
            </a:r>
          </a:p>
          <a:p>
            <a:pPr lvl="1"/>
            <a:r>
              <a:rPr lang="en-US" dirty="0"/>
              <a:t>Pore size distribution</a:t>
            </a:r>
          </a:p>
          <a:p>
            <a:pPr lvl="1"/>
            <a:r>
              <a:rPr lang="en-US" dirty="0"/>
              <a:t>Thickness distribution</a:t>
            </a:r>
          </a:p>
          <a:p>
            <a:pPr lvl="1"/>
            <a:r>
              <a:rPr lang="en-US" dirty="0"/>
              <a:t>Chord-length distribution</a:t>
            </a:r>
          </a:p>
          <a:p>
            <a:pPr lvl="1"/>
            <a:r>
              <a:rPr lang="en-US" dirty="0"/>
              <a:t>Local orientation </a:t>
            </a:r>
          </a:p>
          <a:p>
            <a:pPr lvl="1"/>
            <a:r>
              <a:rPr lang="en-US" dirty="0"/>
              <a:t>Tortuosity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371BC398-F1F4-42B3-871C-2007653E5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826" y="2101184"/>
            <a:ext cx="2490536" cy="2136133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510C4878-0258-4D98-84BF-9F9514EB13A3}"/>
              </a:ext>
            </a:extLst>
          </p:cNvPr>
          <p:cNvSpPr txBox="1"/>
          <p:nvPr/>
        </p:nvSpPr>
        <p:spPr>
          <a:xfrm>
            <a:off x="7309202" y="6334667"/>
            <a:ext cx="1834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Torquato</a:t>
            </a:r>
            <a:r>
              <a:rPr lang="fr-FR" sz="1400" dirty="0"/>
              <a:t> (2002)</a:t>
            </a:r>
          </a:p>
          <a:p>
            <a:r>
              <a:rPr lang="fr-FR" sz="1400" dirty="0"/>
              <a:t>Hormann et al. (2016)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DD0BF33-9776-478C-8A61-A92B17F9B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070" y="4602330"/>
            <a:ext cx="1905132" cy="1890544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52318-D0F2-4E93-9DC6-381D09982EC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104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38FBBA-63FF-4C76-8747-15EA19079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texture analysis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CD36FE-E53A-4CA1-A5DF-2DAD12E0E4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3064" y="1879413"/>
            <a:ext cx="4128936" cy="4109731"/>
          </a:xfrm>
          <a:prstGeom prst="rect">
            <a:avLst/>
          </a:prstGeom>
        </p:spPr>
      </p:pic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01CDF47-5D2A-4852-A47C-F6C7290D23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4"/>
            <a:ext cx="3886200" cy="4497481"/>
          </a:xfrm>
        </p:spPr>
        <p:txBody>
          <a:bodyPr>
            <a:normAutofit lnSpcReduction="10000"/>
          </a:bodyPr>
          <a:lstStyle/>
          <a:p>
            <a:r>
              <a:rPr lang="en-GB" dirty="0"/>
              <a:t>Structures of interest may be hard to identify or individualize</a:t>
            </a:r>
          </a:p>
          <a:p>
            <a:pPr lvl="1"/>
            <a:r>
              <a:rPr lang="en-GB" dirty="0"/>
              <a:t>Poor resolution</a:t>
            </a:r>
          </a:p>
          <a:p>
            <a:pPr lvl="1"/>
            <a:r>
              <a:rPr lang="en-GB" dirty="0"/>
              <a:t>Aggregation process</a:t>
            </a:r>
          </a:p>
          <a:p>
            <a:pPr lvl="1"/>
            <a:r>
              <a:rPr lang="en-GB" dirty="0"/>
              <a:t>Superposition</a:t>
            </a:r>
          </a:p>
          <a:p>
            <a:pPr lvl="1"/>
            <a:r>
              <a:rPr lang="en-GB" dirty="0"/>
              <a:t>…</a:t>
            </a:r>
          </a:p>
          <a:p>
            <a:pPr lvl="1"/>
            <a:endParaRPr lang="en-GB" dirty="0"/>
          </a:p>
          <a:p>
            <a:r>
              <a:rPr lang="en-GB" dirty="0"/>
              <a:t>Image texture analysis:</a:t>
            </a:r>
          </a:p>
          <a:p>
            <a:pPr marL="457200" lvl="1" indent="0">
              <a:buNone/>
            </a:pPr>
            <a:r>
              <a:rPr lang="en-GB" dirty="0"/>
              <a:t>Study of the variations of </a:t>
            </a:r>
            <a:r>
              <a:rPr lang="en-GB" dirty="0" err="1"/>
              <a:t>gray</a:t>
            </a:r>
            <a:r>
              <a:rPr lang="en-GB" dirty="0"/>
              <a:t> levels between neighbour pixels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52318-D0F2-4E93-9DC6-381D09982EC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964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Why Image Analysis?</a:t>
            </a:r>
            <a:r>
              <a:rPr lang="fr-FR" smtClean="0"/>
              <a:t/>
            </a:r>
            <a:br>
              <a:rPr lang="fr-FR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500808"/>
            <a:ext cx="8229600" cy="4992066"/>
          </a:xfrm>
        </p:spPr>
        <p:txBody>
          <a:bodyPr>
            <a:normAutofit/>
          </a:bodyPr>
          <a:lstStyle/>
          <a:p>
            <a:r>
              <a:rPr lang="en-GB" sz="2400" dirty="0" smtClean="0"/>
              <a:t>Generation of large quantity of imaging data</a:t>
            </a:r>
          </a:p>
          <a:p>
            <a:r>
              <a:rPr lang="en-GB" sz="2400" dirty="0" smtClean="0"/>
              <a:t>Objectives</a:t>
            </a:r>
            <a:r>
              <a:rPr lang="fr-FR" sz="2400" dirty="0" smtClean="0"/>
              <a:t>:</a:t>
            </a:r>
          </a:p>
          <a:p>
            <a:pPr lvl="1"/>
            <a:r>
              <a:rPr lang="en-US" sz="2000" dirty="0" smtClean="0"/>
              <a:t>Exploration</a:t>
            </a:r>
          </a:p>
          <a:p>
            <a:pPr lvl="1"/>
            <a:r>
              <a:rPr lang="en-US" sz="2000" dirty="0" smtClean="0"/>
              <a:t>Illustration</a:t>
            </a:r>
          </a:p>
          <a:p>
            <a:pPr lvl="1"/>
            <a:r>
              <a:rPr lang="en-US" sz="2000" dirty="0" smtClean="0"/>
              <a:t>Visual comparison</a:t>
            </a:r>
          </a:p>
          <a:p>
            <a:pPr lvl="1"/>
            <a:r>
              <a:rPr lang="en-US" sz="2000" dirty="0" smtClean="0"/>
              <a:t>Statistical comparison</a:t>
            </a:r>
          </a:p>
          <a:p>
            <a:pPr lvl="1"/>
            <a:r>
              <a:rPr lang="fr-FR" sz="2000" dirty="0" smtClean="0"/>
              <a:t>Classification </a:t>
            </a:r>
            <a:endParaRPr lang="en-US" sz="2000" dirty="0" smtClean="0"/>
          </a:p>
          <a:p>
            <a:pPr lvl="1"/>
            <a:r>
              <a:rPr lang="en-US" sz="2000" dirty="0" smtClean="0"/>
              <a:t>Modelling</a:t>
            </a:r>
          </a:p>
          <a:p>
            <a:pPr lvl="1"/>
            <a:r>
              <a:rPr lang="fr-FR" sz="2000" dirty="0" smtClean="0"/>
              <a:t>…</a:t>
            </a:r>
          </a:p>
        </p:txBody>
      </p:sp>
      <p:sp>
        <p:nvSpPr>
          <p:cNvPr id="13" name="Text Box 26"/>
          <p:cNvSpPr txBox="1">
            <a:spLocks noChangeArrowheads="1"/>
          </p:cNvSpPr>
          <p:nvPr/>
        </p:nvSpPr>
        <p:spPr bwMode="auto">
          <a:xfrm>
            <a:off x="3972132" y="4968924"/>
            <a:ext cx="11509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7F00"/>
                </a:solidFill>
              </a:rPr>
              <a:t>Analysis</a:t>
            </a:r>
          </a:p>
        </p:txBody>
      </p:sp>
      <p:sp>
        <p:nvSpPr>
          <p:cNvPr id="14" name="Line 27"/>
          <p:cNvSpPr>
            <a:spLocks noChangeShapeType="1"/>
          </p:cNvSpPr>
          <p:nvPr/>
        </p:nvSpPr>
        <p:spPr bwMode="auto">
          <a:xfrm>
            <a:off x="2980137" y="5401839"/>
            <a:ext cx="3297268" cy="6166"/>
          </a:xfrm>
          <a:prstGeom prst="line">
            <a:avLst/>
          </a:prstGeom>
          <a:noFill/>
          <a:ln w="28575">
            <a:solidFill>
              <a:srgbClr val="40404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fr-FR"/>
          </a:p>
        </p:txBody>
      </p:sp>
      <p:sp>
        <p:nvSpPr>
          <p:cNvPr id="46" name="Text Box 17"/>
          <p:cNvSpPr txBox="1">
            <a:spLocks noChangeArrowheads="1"/>
          </p:cNvSpPr>
          <p:nvPr/>
        </p:nvSpPr>
        <p:spPr bwMode="auto">
          <a:xfrm>
            <a:off x="6714275" y="6356382"/>
            <a:ext cx="125699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Measures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774" y="4816062"/>
            <a:ext cx="1543778" cy="1543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949A8E2-7F64-439C-92C1-A7381BA44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021" y="4816062"/>
            <a:ext cx="1416343" cy="1540320"/>
          </a:xfrm>
          <a:prstGeom prst="rect">
            <a:avLst/>
          </a:prstGeom>
        </p:spPr>
      </p:pic>
      <p:sp>
        <p:nvSpPr>
          <p:cNvPr id="11" name="Text Box 17">
            <a:extLst>
              <a:ext uri="{FF2B5EF4-FFF2-40B4-BE49-F238E27FC236}">
                <a16:creationId xmlns:a16="http://schemas.microsoft.com/office/drawing/2014/main" id="{1EA1E204-2C6F-4BD0-A9AA-E2735E9D38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0346" y="6327983"/>
            <a:ext cx="125699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Image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72F31-E728-490E-9D27-BC6EC9F2353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Accolade fermante 5"/>
          <p:cNvSpPr/>
          <p:nvPr/>
        </p:nvSpPr>
        <p:spPr>
          <a:xfrm>
            <a:off x="3485021" y="3397687"/>
            <a:ext cx="487111" cy="1110953"/>
          </a:xfrm>
          <a:prstGeom prst="rightBrace">
            <a:avLst>
              <a:gd name="adj1" fmla="val 31139"/>
              <a:gd name="adj2" fmla="val 4692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4076077" y="3525522"/>
            <a:ext cx="36064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Need to </a:t>
            </a:r>
            <a:r>
              <a:rPr lang="en-US" sz="2400" b="1" dirty="0"/>
              <a:t>quantify information </a:t>
            </a:r>
            <a:r>
              <a:rPr lang="en-US" sz="2400" dirty="0"/>
              <a:t>within images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D0829C-F4A2-4420-9A12-FF51F0CF3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texture analysis methods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417AFE-3A50-4644-9C33-9C322560CB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4"/>
            <a:ext cx="3886200" cy="49337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(Gray-level) co-occurrence matrix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Haralick</a:t>
            </a:r>
            <a:r>
              <a:rPr lang="en-US" dirty="0"/>
              <a:t>” features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Run-length matrix</a:t>
            </a:r>
          </a:p>
          <a:p>
            <a:r>
              <a:rPr lang="en-US" dirty="0"/>
              <a:t>Local binary patterns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8ED30730-3C5E-4A65-843F-D078783845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4"/>
            <a:ext cx="3886200" cy="503237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Frequency </a:t>
            </a:r>
            <a:r>
              <a:rPr lang="en-US" dirty="0"/>
              <a:t>Analysis</a:t>
            </a:r>
          </a:p>
          <a:p>
            <a:pPr lvl="1"/>
            <a:r>
              <a:rPr lang="en-US" dirty="0"/>
              <a:t>Fourier, Gabor, wavelets…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Auto-regressive models</a:t>
            </a:r>
          </a:p>
          <a:p>
            <a:r>
              <a:rPr lang="en-US" dirty="0"/>
              <a:t>Fractal analysis</a:t>
            </a:r>
          </a:p>
          <a:p>
            <a:r>
              <a:rPr lang="en-US" dirty="0" err="1" smtClean="0"/>
              <a:t>Granulometry</a:t>
            </a:r>
            <a:endParaRPr lang="en-US" dirty="0"/>
          </a:p>
          <a:p>
            <a:pPr lvl="1"/>
            <a:r>
              <a:rPr lang="en-US" dirty="0"/>
              <a:t>(developed later)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3127290-CDC7-4024-9733-3898032D0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943" y="3007610"/>
            <a:ext cx="2286070" cy="115811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F413BFC-B608-47E4-BE26-C413FF590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816" y="5338224"/>
            <a:ext cx="2539868" cy="6583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45F6090-4C19-4215-B50D-9D0D9EF3B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804" y="2769782"/>
            <a:ext cx="2273305" cy="1768893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52318-D0F2-4E93-9DC6-381D09982EC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389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 descr="D:\dlegland\projets\maize\maizeG7\segment\check\plots\w1\2011b_crop.png">
            <a:extLst>
              <a:ext uri="{FF2B5EF4-FFF2-40B4-BE49-F238E27FC236}">
                <a16:creationId xmlns:a16="http://schemas.microsoft.com/office/drawing/2014/main" id="{84B0D8BC-E741-424C-BDC1-DA70AF9C5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6612" y="2205435"/>
            <a:ext cx="1515870" cy="1632476"/>
          </a:xfrm>
          <a:prstGeom prst="rect">
            <a:avLst/>
          </a:prstGeo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48231C4-2DA6-4A3E-926F-086BE5E7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Typology of image analysis cases</a:t>
            </a:r>
          </a:p>
        </p:txBody>
      </p:sp>
      <p:pic>
        <p:nvPicPr>
          <p:cNvPr id="4" name="Picture 2" descr="D:\dlegland\projets\tutoImages\current\images\segment\maize-clsm-watDyn10-lbl-rgb.png">
            <a:extLst>
              <a:ext uri="{FF2B5EF4-FFF2-40B4-BE49-F238E27FC236}">
                <a16:creationId xmlns:a16="http://schemas.microsoft.com/office/drawing/2014/main" id="{38EF0096-BAB2-4213-9D20-A538951BE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1417" y="2288991"/>
            <a:ext cx="1414102" cy="1414102"/>
          </a:xfrm>
          <a:prstGeom prst="rect">
            <a:avLst/>
          </a:prstGeom>
          <a:noFill/>
        </p:spPr>
      </p:pic>
      <p:pic>
        <p:nvPicPr>
          <p:cNvPr id="5" name="Picture 6" descr="D:\dlegland\projets\tutoImages\images-src\texture-pain.tif">
            <a:extLst>
              <a:ext uri="{FF2B5EF4-FFF2-40B4-BE49-F238E27FC236}">
                <a16:creationId xmlns:a16="http://schemas.microsoft.com/office/drawing/2014/main" id="{3D72766A-70D7-4B56-8727-1A9961963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78635" y="2288991"/>
            <a:ext cx="1414102" cy="1414102"/>
          </a:xfrm>
          <a:prstGeom prst="rect">
            <a:avLst/>
          </a:prstGeom>
          <a:noFill/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FFAEF3C-428C-45C6-B92F-CC51C09583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3986" y="2288991"/>
            <a:ext cx="1406932" cy="1414102"/>
          </a:xfrm>
          <a:prstGeom prst="rect">
            <a:avLst/>
          </a:prstGeom>
        </p:spPr>
      </p:pic>
      <p:sp>
        <p:nvSpPr>
          <p:cNvPr id="9" name="Text Box 17">
            <a:extLst>
              <a:ext uri="{FF2B5EF4-FFF2-40B4-BE49-F238E27FC236}">
                <a16:creationId xmlns:a16="http://schemas.microsoft.com/office/drawing/2014/main" id="{499E4374-768E-4139-958F-A4F084E39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0953" y="3678257"/>
            <a:ext cx="10081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Points</a:t>
            </a:r>
          </a:p>
        </p:txBody>
      </p:sp>
      <p:sp>
        <p:nvSpPr>
          <p:cNvPr id="10" name="Text Box 17">
            <a:extLst>
              <a:ext uri="{FF2B5EF4-FFF2-40B4-BE49-F238E27FC236}">
                <a16:creationId xmlns:a16="http://schemas.microsoft.com/office/drawing/2014/main" id="{5CFD0A06-6A4A-4B0B-8FDA-D059E8733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8452" y="3703093"/>
            <a:ext cx="17241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Microstructures</a:t>
            </a:r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DB473AA8-1CB7-4686-BC4A-F1D223E2EF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6904" y="3703093"/>
            <a:ext cx="10081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Textures</a:t>
            </a:r>
          </a:p>
        </p:txBody>
      </p:sp>
      <p:sp>
        <p:nvSpPr>
          <p:cNvPr id="12" name="Text Box 17">
            <a:extLst>
              <a:ext uri="{FF2B5EF4-FFF2-40B4-BE49-F238E27FC236}">
                <a16:creationId xmlns:a16="http://schemas.microsoft.com/office/drawing/2014/main" id="{0B8FA14C-7C97-4F2E-B7D0-7E21045C1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872" y="3707159"/>
            <a:ext cx="10081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Regions</a:t>
            </a:r>
          </a:p>
        </p:txBody>
      </p:sp>
      <p:sp>
        <p:nvSpPr>
          <p:cNvPr id="13" name="Text Box 17">
            <a:extLst>
              <a:ext uri="{FF2B5EF4-FFF2-40B4-BE49-F238E27FC236}">
                <a16:creationId xmlns:a16="http://schemas.microsoft.com/office/drawing/2014/main" id="{5A7565AE-9790-4F60-8D34-043BBB566B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039" y="4609713"/>
            <a:ext cx="1706858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Orientation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Intensities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39F72F5C-4BF7-409A-B01C-F70D50D6DB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8047" y="4609713"/>
            <a:ext cx="1948147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Densities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[co]Localization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Repulsion / attraction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17" name="Text Box 17">
            <a:extLst>
              <a:ext uri="{FF2B5EF4-FFF2-40B4-BE49-F238E27FC236}">
                <a16:creationId xmlns:a16="http://schemas.microsoft.com/office/drawing/2014/main" id="{3AF3E7A6-2444-4ACD-9DAD-50BD748CBB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3986" y="4609713"/>
            <a:ext cx="1706858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Porosity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Tortuosity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Thickness D°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Pore size D°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8" name="Text Box 17">
            <a:extLst>
              <a:ext uri="{FF2B5EF4-FFF2-40B4-BE49-F238E27FC236}">
                <a16:creationId xmlns:a16="http://schemas.microsoft.com/office/drawing/2014/main" id="{C75D5CEA-5DC8-493C-9215-C66364D7E8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8635" y="4609713"/>
            <a:ext cx="1706858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Variations of gray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Size D°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Orientation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0" name="Flèche : bas 19">
            <a:extLst>
              <a:ext uri="{FF2B5EF4-FFF2-40B4-BE49-F238E27FC236}">
                <a16:creationId xmlns:a16="http://schemas.microsoft.com/office/drawing/2014/main" id="{7155D117-EC10-4670-B6FA-9F2ADEB6E0B4}"/>
              </a:ext>
            </a:extLst>
          </p:cNvPr>
          <p:cNvSpPr/>
          <p:nvPr/>
        </p:nvSpPr>
        <p:spPr>
          <a:xfrm>
            <a:off x="1102844" y="4152263"/>
            <a:ext cx="191247" cy="2538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lèche : bas 20">
            <a:extLst>
              <a:ext uri="{FF2B5EF4-FFF2-40B4-BE49-F238E27FC236}">
                <a16:creationId xmlns:a16="http://schemas.microsoft.com/office/drawing/2014/main" id="{761E73A4-1FA4-4DAF-989B-E0FF79D63247}"/>
              </a:ext>
            </a:extLst>
          </p:cNvPr>
          <p:cNvSpPr/>
          <p:nvPr/>
        </p:nvSpPr>
        <p:spPr>
          <a:xfrm>
            <a:off x="3328923" y="4153902"/>
            <a:ext cx="191247" cy="2538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Flèche : bas 21">
            <a:extLst>
              <a:ext uri="{FF2B5EF4-FFF2-40B4-BE49-F238E27FC236}">
                <a16:creationId xmlns:a16="http://schemas.microsoft.com/office/drawing/2014/main" id="{FB48F207-D496-402B-BCEE-E72680476A52}"/>
              </a:ext>
            </a:extLst>
          </p:cNvPr>
          <p:cNvSpPr/>
          <p:nvPr/>
        </p:nvSpPr>
        <p:spPr>
          <a:xfrm>
            <a:off x="5295338" y="4152263"/>
            <a:ext cx="191247" cy="2538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lèche : bas 22">
            <a:extLst>
              <a:ext uri="{FF2B5EF4-FFF2-40B4-BE49-F238E27FC236}">
                <a16:creationId xmlns:a16="http://schemas.microsoft.com/office/drawing/2014/main" id="{A1DD1A74-C7CC-4B31-96C9-23177FDF47C3}"/>
              </a:ext>
            </a:extLst>
          </p:cNvPr>
          <p:cNvSpPr/>
          <p:nvPr/>
        </p:nvSpPr>
        <p:spPr>
          <a:xfrm>
            <a:off x="7521417" y="4152263"/>
            <a:ext cx="191247" cy="2538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72F31-E728-490E-9D27-BC6EC9F2353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847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8231C4-2DA6-4A3E-926F-086BE5E7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Typology of image analysis cases</a:t>
            </a:r>
            <a:br>
              <a:rPr lang="en-US" dirty="0"/>
            </a:br>
            <a:r>
              <a:rPr lang="en-US" dirty="0"/>
              <a:t>(continued)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AD3C657-9732-4723-A31E-E1064FCAA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Histogram analysis</a:t>
            </a:r>
          </a:p>
          <a:p>
            <a:pPr lvl="1"/>
            <a:r>
              <a:rPr lang="en-US" dirty="0"/>
              <a:t>Intensities / gray values</a:t>
            </a:r>
          </a:p>
          <a:p>
            <a:pPr lvl="1"/>
            <a:r>
              <a:rPr lang="en-US" dirty="0"/>
              <a:t>Multi-variate histograms </a:t>
            </a:r>
          </a:p>
          <a:p>
            <a:pPr lvl="2"/>
            <a:r>
              <a:rPr lang="en-US" dirty="0"/>
              <a:t>Colors</a:t>
            </a:r>
          </a:p>
          <a:p>
            <a:pPr lvl="2"/>
            <a:r>
              <a:rPr lang="en-US" dirty="0"/>
              <a:t>Joint histograms</a:t>
            </a:r>
          </a:p>
          <a:p>
            <a:pPr lvl="1"/>
            <a:r>
              <a:rPr lang="en-US" dirty="0"/>
              <a:t>Clustering / learning possible</a:t>
            </a:r>
          </a:p>
          <a:p>
            <a:endParaRPr lang="en-US" dirty="0"/>
          </a:p>
          <a:p>
            <a:r>
              <a:rPr lang="en-US" dirty="0"/>
              <a:t>Time-analysis</a:t>
            </a:r>
          </a:p>
          <a:p>
            <a:pPr lvl="1"/>
            <a:r>
              <a:rPr lang="en-US" dirty="0"/>
              <a:t>Changes of morphology / intensity…</a:t>
            </a:r>
          </a:p>
          <a:p>
            <a:pPr lvl="1"/>
            <a:r>
              <a:rPr lang="en-US" dirty="0"/>
              <a:t>Changes in </a:t>
            </a:r>
            <a:r>
              <a:rPr lang="en-US" dirty="0" smtClean="0"/>
              <a:t>localization </a:t>
            </a:r>
            <a:endParaRPr lang="en-US" dirty="0"/>
          </a:p>
          <a:p>
            <a:pPr lvl="1"/>
            <a:r>
              <a:rPr lang="en-US" dirty="0"/>
              <a:t>…</a:t>
            </a:r>
          </a:p>
          <a:p>
            <a:pPr lvl="1"/>
            <a:endParaRPr lang="fr-FR" dirty="0"/>
          </a:p>
        </p:txBody>
      </p:sp>
      <p:pic>
        <p:nvPicPr>
          <p:cNvPr id="8" name="Picture 2" descr="http://www.perkinelmer.com/CMSResources/Images/44-153571Single-cell-tracking-in-Harmony-Operetta.png">
            <a:extLst>
              <a:ext uri="{FF2B5EF4-FFF2-40B4-BE49-F238E27FC236}">
                <a16:creationId xmlns:a16="http://schemas.microsoft.com/office/drawing/2014/main" id="{F5032F22-4005-467B-AD29-99770C7EB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7070" y="4381639"/>
            <a:ext cx="2415602" cy="1930259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856372-7AA0-48C4-A030-CAADDBD72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87402" y="1770501"/>
            <a:ext cx="2050788" cy="2096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72F31-E728-490E-9D27-BC6EC9F2353E}" type="slidenum">
              <a:rPr lang="en-US" smtClean="0"/>
              <a:pPr/>
              <a:t>22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9643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E32E57-EA7D-4A3F-B01E-1B530E411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80F55C-F5CD-4F14-BF26-5AACF730D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can we quantify?</a:t>
            </a:r>
          </a:p>
          <a:p>
            <a:r>
              <a:rPr lang="en-US" b="1" dirty="0"/>
              <a:t>How can we quantify?</a:t>
            </a:r>
          </a:p>
          <a:p>
            <a:pPr lvl="1"/>
            <a:r>
              <a:rPr lang="en-US" dirty="0"/>
              <a:t>Mathematical preliminaries</a:t>
            </a:r>
          </a:p>
          <a:p>
            <a:pPr lvl="1"/>
            <a:r>
              <a:rPr lang="en-US" dirty="0"/>
              <a:t>Perimeter </a:t>
            </a:r>
            <a:r>
              <a:rPr lang="en-US" dirty="0" smtClean="0"/>
              <a:t>&amp; Surface </a:t>
            </a:r>
            <a:r>
              <a:rPr lang="en-US" dirty="0"/>
              <a:t>area</a:t>
            </a:r>
          </a:p>
          <a:p>
            <a:pPr lvl="1"/>
            <a:r>
              <a:rPr lang="en-US" dirty="0"/>
              <a:t>Image texture analysis</a:t>
            </a:r>
          </a:p>
          <a:p>
            <a:pPr lvl="1"/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72F31-E728-490E-9D27-BC6EC9F2353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778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36B1F2-48B7-4F2E-87A1-5BC1CC033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Digitization of images</a:t>
            </a:r>
            <a:br>
              <a:rPr lang="en-US" dirty="0"/>
            </a:b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CC4D51-3878-4099-8DF7-46A95B00B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 space in “discrete” -&gt; defined on a grid</a:t>
            </a:r>
          </a:p>
          <a:p>
            <a:r>
              <a:rPr lang="en-US" dirty="0"/>
              <a:t>Shape defined in </a:t>
            </a:r>
            <a:r>
              <a:rPr lang="en-US" b="1" dirty="0"/>
              <a:t>continuous </a:t>
            </a:r>
            <a:r>
              <a:rPr lang="en-US" dirty="0"/>
              <a:t>space will result in a representation in </a:t>
            </a:r>
            <a:r>
              <a:rPr lang="en-US" b="1" dirty="0"/>
              <a:t>discrete </a:t>
            </a:r>
            <a:r>
              <a:rPr lang="en-US" dirty="0"/>
              <a:t>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6C5AD0-C41F-4CBA-8D49-0DBBB44BF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8028" y="3197805"/>
            <a:ext cx="4513034" cy="2672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BEB22942-C4C6-45E9-B4D5-F74FAB49383E}"/>
              </a:ext>
            </a:extLst>
          </p:cNvPr>
          <p:cNvSpPr/>
          <p:nvPr/>
        </p:nvSpPr>
        <p:spPr>
          <a:xfrm>
            <a:off x="3846186" y="3757292"/>
            <a:ext cx="1622062" cy="162206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CD9A604A-2400-4CBE-9962-56F4F2438CAF}"/>
              </a:ext>
            </a:extLst>
          </p:cNvPr>
          <p:cNvSpPr/>
          <p:nvPr/>
        </p:nvSpPr>
        <p:spPr>
          <a:xfrm>
            <a:off x="1619968" y="3608281"/>
            <a:ext cx="1622062" cy="162206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72F31-E728-490E-9D27-BC6EC9F2353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425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36B1F2-48B7-4F2E-87A1-5BC1CC033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Digitization of images</a:t>
            </a:r>
            <a:br>
              <a:rPr lang="en-US" dirty="0"/>
            </a:b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CC4D51-3878-4099-8DF7-46A95B00B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829" y="1825625"/>
            <a:ext cx="5655632" cy="4351338"/>
          </a:xfrm>
        </p:spPr>
        <p:txBody>
          <a:bodyPr>
            <a:normAutofit/>
          </a:bodyPr>
          <a:lstStyle/>
          <a:p>
            <a:r>
              <a:rPr lang="en-US" dirty="0"/>
              <a:t>Gauss digitization:</a:t>
            </a:r>
          </a:p>
          <a:p>
            <a:pPr lvl="1"/>
            <a:r>
              <a:rPr lang="en-US" dirty="0"/>
              <a:t>Consider the pixels within structures</a:t>
            </a:r>
          </a:p>
          <a:p>
            <a:endParaRPr lang="en-US" dirty="0"/>
          </a:p>
          <a:p>
            <a:r>
              <a:rPr lang="en-US" dirty="0"/>
              <a:t>We may reconstruct structures</a:t>
            </a:r>
          </a:p>
          <a:p>
            <a:pPr lvl="1"/>
            <a:r>
              <a:rPr lang="en-US" dirty="0"/>
              <a:t>Polygons (2D)</a:t>
            </a:r>
          </a:p>
          <a:p>
            <a:pPr lvl="1"/>
            <a:r>
              <a:rPr lang="en-US" dirty="0"/>
              <a:t>Polyhedra (3D)</a:t>
            </a:r>
          </a:p>
          <a:p>
            <a:endParaRPr lang="en-US" dirty="0"/>
          </a:p>
          <a:p>
            <a:r>
              <a:rPr lang="en-US" dirty="0"/>
              <a:t>The same continuous shape may have several </a:t>
            </a:r>
            <a:r>
              <a:rPr lang="en-US" dirty="0" err="1"/>
              <a:t>digitizations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6C5AD0-C41F-4CBA-8D49-0DBBB44BF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5162883" y="2438793"/>
            <a:ext cx="4513034" cy="2672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BEB22942-C4C6-45E9-B4D5-F74FAB49383E}"/>
              </a:ext>
            </a:extLst>
          </p:cNvPr>
          <p:cNvSpPr/>
          <p:nvPr/>
        </p:nvSpPr>
        <p:spPr>
          <a:xfrm>
            <a:off x="6708916" y="1791032"/>
            <a:ext cx="1622062" cy="162206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CD9A604A-2400-4CBE-9962-56F4F2438CAF}"/>
              </a:ext>
            </a:extLst>
          </p:cNvPr>
          <p:cNvSpPr/>
          <p:nvPr/>
        </p:nvSpPr>
        <p:spPr>
          <a:xfrm>
            <a:off x="6580439" y="4014681"/>
            <a:ext cx="1622062" cy="162206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72F31-E728-490E-9D27-BC6EC9F2353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864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36B1F2-48B7-4F2E-87A1-5BC1CC033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Digitization of measures</a:t>
            </a:r>
            <a:br>
              <a:rPr lang="en-US" dirty="0"/>
            </a:b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CC4D51-3878-4099-8DF7-46A95B00B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Given a discrete representation of images, how do we evaluate geometric quantities?</a:t>
            </a:r>
          </a:p>
          <a:p>
            <a:pPr lvl="1"/>
            <a:r>
              <a:rPr lang="en-US" dirty="0"/>
              <a:t>Measure on reconstruction</a:t>
            </a:r>
          </a:p>
          <a:p>
            <a:pPr lvl="1"/>
            <a:r>
              <a:rPr lang="en-US" dirty="0"/>
              <a:t>Digitization of measures</a:t>
            </a:r>
          </a:p>
          <a:p>
            <a:pPr lvl="1"/>
            <a:r>
              <a:rPr lang="fr-FR" dirty="0"/>
              <a:t>…</a:t>
            </a:r>
          </a:p>
          <a:p>
            <a:r>
              <a:rPr lang="en-US" dirty="0"/>
              <a:t>Which error(s)?</a:t>
            </a:r>
          </a:p>
          <a:p>
            <a:r>
              <a:rPr lang="fr-FR" dirty="0"/>
              <a:t>H</a:t>
            </a:r>
            <a:r>
              <a:rPr lang="en-US" dirty="0"/>
              <a:t>ow to validate?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72F31-E728-490E-9D27-BC6EC9F2353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622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44321C-5EAB-42D5-8B88-68DD9C649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measures quality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282429-4F37-497C-8A51-E21DDAFCE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82005"/>
            <a:ext cx="4229100" cy="4094957"/>
          </a:xfrm>
        </p:spPr>
        <p:txBody>
          <a:bodyPr/>
          <a:lstStyle/>
          <a:p>
            <a:r>
              <a:rPr lang="en-US" dirty="0"/>
              <a:t>Two criteria:</a:t>
            </a:r>
          </a:p>
          <a:p>
            <a:pPr lvl="1"/>
            <a:r>
              <a:rPr lang="en-US" dirty="0"/>
              <a:t>Accuracy</a:t>
            </a:r>
          </a:p>
          <a:p>
            <a:pPr lvl="1"/>
            <a:r>
              <a:rPr lang="en-US" dirty="0"/>
              <a:t>Precision (variability)</a:t>
            </a:r>
          </a:p>
          <a:p>
            <a:pPr lvl="1"/>
            <a:endParaRPr lang="en-US" dirty="0"/>
          </a:p>
          <a:p>
            <a:r>
              <a:rPr lang="en-US" dirty="0"/>
              <a:t>Measures</a:t>
            </a:r>
          </a:p>
          <a:p>
            <a:pPr lvl="1"/>
            <a:r>
              <a:rPr lang="en-US" dirty="0"/>
              <a:t>Bias (average error)</a:t>
            </a:r>
          </a:p>
          <a:p>
            <a:pPr lvl="1"/>
            <a:r>
              <a:rPr lang="en-US" dirty="0"/>
              <a:t>Standard deviation </a:t>
            </a:r>
          </a:p>
        </p:txBody>
      </p:sp>
      <p:pic>
        <p:nvPicPr>
          <p:cNvPr id="4" name="Picture 2" descr="Four possible relationships between bias and precision.">
            <a:extLst>
              <a:ext uri="{FF2B5EF4-FFF2-40B4-BE49-F238E27FC236}">
                <a16:creationId xmlns:a16="http://schemas.microsoft.com/office/drawing/2014/main" id="{3621A2F2-EB9C-4A7F-96F5-70E17B2A7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57750" y="2082006"/>
            <a:ext cx="3619500" cy="3562350"/>
          </a:xfrm>
          <a:prstGeom prst="rect">
            <a:avLst/>
          </a:prstGeom>
          <a:noFill/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72F31-E728-490E-9D27-BC6EC9F2353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610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E32E57-EA7D-4A3F-B01E-1B530E411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80F55C-F5CD-4F14-BF26-5AACF730D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can we quantify?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can we quantify?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Mathematical preliminaries</a:t>
            </a:r>
          </a:p>
          <a:p>
            <a:pPr lvl="1"/>
            <a:r>
              <a:rPr lang="en-US" b="1" dirty="0" smtClean="0"/>
              <a:t>Perimeter &amp; Surface area</a:t>
            </a:r>
            <a:endParaRPr lang="en-US" b="1" dirty="0"/>
          </a:p>
          <a:p>
            <a:pPr lvl="1"/>
            <a:r>
              <a:rPr lang="en-US" dirty="0"/>
              <a:t>Image texture analysis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72F31-E728-490E-9D27-BC6EC9F2353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445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DB9C4C6-7AAC-4E1B-97BF-990582703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834" y="3727323"/>
            <a:ext cx="1609524" cy="94285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E7E0861-B21E-4896-818A-9ECC8AA21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834" y="2558459"/>
            <a:ext cx="1800000" cy="1000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AD5D3C0-CC25-44EE-95B2-E042F9034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can we quantify?</a:t>
            </a:r>
            <a:br>
              <a:rPr lang="en-US" dirty="0"/>
            </a:br>
            <a:r>
              <a:rPr lang="en-US" dirty="0" smtClean="0"/>
              <a:t>Perimeter and Surface area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47C944-2D53-409D-83CA-02889460D8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Widely used features</a:t>
            </a:r>
          </a:p>
          <a:p>
            <a:pPr lvl="1"/>
            <a:r>
              <a:rPr lang="en-GB" dirty="0"/>
              <a:t>May be seen as the “quantity of boundary”</a:t>
            </a:r>
          </a:p>
          <a:p>
            <a:pPr lvl="1"/>
            <a:r>
              <a:rPr lang="en-US" dirty="0"/>
              <a:t>Determine several shape indices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76D5ECF-EEFB-4199-AA66-FA1BC1A20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49" y="1825624"/>
            <a:ext cx="4232839" cy="4503457"/>
          </a:xfrm>
        </p:spPr>
        <p:txBody>
          <a:bodyPr>
            <a:normAutofit/>
          </a:bodyPr>
          <a:lstStyle/>
          <a:p>
            <a:r>
              <a:rPr lang="en-US" dirty="0"/>
              <a:t>Continuous definitions</a:t>
            </a:r>
          </a:p>
          <a:p>
            <a:pPr lvl="1"/>
            <a:r>
              <a:rPr lang="en-US" dirty="0"/>
              <a:t>Perimeter</a:t>
            </a:r>
            <a:r>
              <a:rPr lang="fr-FR" dirty="0"/>
              <a:t> 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Surface area</a:t>
            </a:r>
            <a:endParaRPr lang="en-US" dirty="0"/>
          </a:p>
          <a:p>
            <a:pPr lvl="1"/>
            <a:endParaRPr lang="fr-FR" dirty="0"/>
          </a:p>
          <a:p>
            <a:pPr marL="457200" lvl="1" indent="0">
              <a:buNone/>
            </a:pPr>
            <a:endParaRPr lang="fr-FR" dirty="0"/>
          </a:p>
          <a:p>
            <a:pPr lvl="1"/>
            <a:endParaRPr lang="en-US" dirty="0"/>
          </a:p>
          <a:p>
            <a:r>
              <a:rPr lang="en-GB" dirty="0"/>
              <a:t>Discrete equivalent?</a:t>
            </a:r>
          </a:p>
          <a:p>
            <a:pPr lvl="1"/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52318-D0F2-4E93-9DC6-381D09982EC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562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analysis workflow</a:t>
            </a:r>
            <a:br>
              <a:rPr lang="en-US" dirty="0"/>
            </a:br>
            <a:r>
              <a:rPr lang="en-US" dirty="0"/>
              <a:t>(simplified!)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72F31-E728-490E-9D27-BC6EC9F2353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Line 57"/>
          <p:cNvSpPr>
            <a:spLocks noChangeShapeType="1"/>
          </p:cNvSpPr>
          <p:nvPr/>
        </p:nvSpPr>
        <p:spPr bwMode="auto">
          <a:xfrm>
            <a:off x="107504" y="3411416"/>
            <a:ext cx="8964488" cy="0"/>
          </a:xfrm>
          <a:prstGeom prst="line">
            <a:avLst/>
          </a:prstGeom>
          <a:noFill/>
          <a:ln w="63500">
            <a:solidFill>
              <a:schemeClr val="tx2">
                <a:lumMod val="60000"/>
                <a:lumOff val="40000"/>
              </a:schemeClr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fr-FR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5940152" y="1957011"/>
            <a:ext cx="1872208" cy="83015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3563888" y="1957011"/>
            <a:ext cx="1872208" cy="83015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1187624" y="1957011"/>
            <a:ext cx="1872208" cy="83015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Text Box 55"/>
          <p:cNvSpPr txBox="1">
            <a:spLocks noChangeArrowheads="1"/>
          </p:cNvSpPr>
          <p:nvPr/>
        </p:nvSpPr>
        <p:spPr bwMode="auto">
          <a:xfrm>
            <a:off x="3779912" y="2173035"/>
            <a:ext cx="1584176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b="1" dirty="0"/>
              <a:t>Segmentation</a:t>
            </a:r>
          </a:p>
        </p:txBody>
      </p:sp>
      <p:graphicFrame>
        <p:nvGraphicFramePr>
          <p:cNvPr id="10" name="Group 363"/>
          <p:cNvGraphicFramePr>
            <a:graphicFrameLocks noGrp="1"/>
          </p:cNvGraphicFramePr>
          <p:nvPr>
            <p:extLst/>
          </p:nvPr>
        </p:nvGraphicFramePr>
        <p:xfrm>
          <a:off x="7372325" y="3719924"/>
          <a:ext cx="1640866" cy="1891360"/>
        </p:xfrm>
        <a:graphic>
          <a:graphicData uri="http://schemas.openxmlformats.org/drawingml/2006/table">
            <a:tbl>
              <a:tblPr/>
              <a:tblGrid>
                <a:gridCol w="370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8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nom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Aire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Diamètre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106338.3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361.098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70218.3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295.065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75126.2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305.979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122860.9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391.435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75484.3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306.734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65021.3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283.923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98862.4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348.279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69997.7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294.174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72672.9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298.124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1" name="Picture 2" descr="D:\dlegland\projets\tutoImages\current\images\segment\maize-clsm-watDyn10-lbl-rg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3765712"/>
            <a:ext cx="1800200" cy="1800200"/>
          </a:xfrm>
          <a:prstGeom prst="rect">
            <a:avLst/>
          </a:prstGeom>
          <a:noFill/>
        </p:spPr>
      </p:pic>
      <p:pic>
        <p:nvPicPr>
          <p:cNvPr id="12" name="Picture 2" descr="D:\dlegland\projets\tutoImages\current\images\segment\maize-clsm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4" y="3765712"/>
            <a:ext cx="1800200" cy="1800200"/>
          </a:xfrm>
          <a:prstGeom prst="rect">
            <a:avLst/>
          </a:prstGeom>
          <a:noFill/>
        </p:spPr>
      </p:pic>
      <p:pic>
        <p:nvPicPr>
          <p:cNvPr id="13" name="Picture 3" descr="D:\dlegland\colloques\2016_IAMPS\atelier\slides\images\maize\maize-clsm-filt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93640" y="3765712"/>
            <a:ext cx="1790328" cy="1790328"/>
          </a:xfrm>
          <a:prstGeom prst="rect">
            <a:avLst/>
          </a:prstGeom>
          <a:noFill/>
        </p:spPr>
      </p:pic>
      <p:sp>
        <p:nvSpPr>
          <p:cNvPr id="14" name="ZoneTexte 13"/>
          <p:cNvSpPr txBox="1"/>
          <p:nvPr/>
        </p:nvSpPr>
        <p:spPr>
          <a:xfrm>
            <a:off x="251520" y="5493904"/>
            <a:ext cx="154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Original image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2627784" y="5493904"/>
            <a:ext cx="152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Filtered image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4788024" y="5493904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Segmented image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7452320" y="5565912"/>
            <a:ext cx="140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Results table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A967B21-A74C-490C-B2D9-77E69277AF2E}"/>
              </a:ext>
            </a:extLst>
          </p:cNvPr>
          <p:cNvSpPr txBox="1"/>
          <p:nvPr/>
        </p:nvSpPr>
        <p:spPr>
          <a:xfrm>
            <a:off x="1421572" y="2048920"/>
            <a:ext cx="15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Filtering &amp; </a:t>
            </a:r>
          </a:p>
          <a:p>
            <a:pPr algn="ctr"/>
            <a:r>
              <a:rPr lang="en-GB" b="1" dirty="0"/>
              <a:t>enhancement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81F3325-4FD8-49AF-AC04-48BEA26A5E12}"/>
              </a:ext>
            </a:extLst>
          </p:cNvPr>
          <p:cNvSpPr txBox="1"/>
          <p:nvPr/>
        </p:nvSpPr>
        <p:spPr>
          <a:xfrm>
            <a:off x="6394328" y="2173035"/>
            <a:ext cx="963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Analysis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6432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5" grpId="0"/>
      <p:bldP spid="16" grpId="0"/>
      <p:bldP spid="18" grpId="0"/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20C4C3-2724-45B0-BA0C-6ACC9832D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example: how to measure perimeter?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E26BA03A-E03A-4124-B65B-C2FB15945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Idea #1: count </a:t>
            </a:r>
            <a:r>
              <a:rPr lang="en-US" dirty="0" smtClean="0"/>
              <a:t>boundary </a:t>
            </a:r>
            <a:r>
              <a:rPr lang="en-US" dirty="0"/>
              <a:t>pixels [voxels]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D</a:t>
            </a:r>
            <a:r>
              <a:rPr lang="en-US" dirty="0"/>
              <a:t>o we improve measure if we increase resolution?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4A070C81-7AE0-43D9-8F22-D51A8F7F2160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237" y="2513087"/>
            <a:ext cx="2603759" cy="2603759"/>
          </a:xfr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70" y="2513087"/>
            <a:ext cx="2603759" cy="2603759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2409" y="2513087"/>
            <a:ext cx="2603759" cy="2603759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72F31-E728-490E-9D27-BC6EC9F2353E}" type="slidenum">
              <a:rPr lang="en-US" smtClean="0"/>
              <a:pPr/>
              <a:t>30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0922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half" idx="1"/>
          </p:nvPr>
        </p:nvSpPr>
        <p:spPr>
          <a:xfrm>
            <a:off x="689716" y="1922416"/>
            <a:ext cx="4584700" cy="4351338"/>
          </a:xfrm>
        </p:spPr>
        <p:txBody>
          <a:bodyPr>
            <a:normAutofit/>
          </a:bodyPr>
          <a:lstStyle/>
          <a:p>
            <a:r>
              <a:rPr lang="fr-FR" dirty="0"/>
              <a:t> </a:t>
            </a:r>
            <a:r>
              <a:rPr lang="fr-FR" strike="sngStrike" dirty="0"/>
              <a:t>Count Border voxels</a:t>
            </a:r>
          </a:p>
          <a:p>
            <a:r>
              <a:rPr lang="fr-FR" dirty="0"/>
              <a:t>« </a:t>
            </a:r>
            <a:r>
              <a:rPr lang="en-US" dirty="0"/>
              <a:t>Marching cubes</a:t>
            </a:r>
            <a:r>
              <a:rPr lang="fr-FR" dirty="0"/>
              <a:t> »</a:t>
            </a:r>
          </a:p>
          <a:p>
            <a:pPr lvl="1"/>
            <a:r>
              <a:rPr lang="en-US" dirty="0"/>
              <a:t>Developed for 3D visualization of </a:t>
            </a:r>
            <a:r>
              <a:rPr lang="en-US" b="1" dirty="0"/>
              <a:t>intensity images</a:t>
            </a:r>
          </a:p>
          <a:p>
            <a:pPr lvl="1"/>
            <a:r>
              <a:rPr lang="en-US" dirty="0"/>
              <a:t>Reconstruction of a triangle mesh based on 2x2x2 voxels configurations</a:t>
            </a:r>
          </a:p>
          <a:p>
            <a:pPr lvl="2"/>
            <a:r>
              <a:rPr lang="en-US" dirty="0"/>
              <a:t>Mesh surface area measure</a:t>
            </a:r>
          </a:p>
          <a:p>
            <a:pPr lvl="2"/>
            <a:endParaRPr lang="fr-FR" dirty="0"/>
          </a:p>
          <a:p>
            <a:r>
              <a:rPr lang="en-US" b="1" dirty="0"/>
              <a:t>Integral geometry</a:t>
            </a:r>
          </a:p>
          <a:p>
            <a:r>
              <a:rPr lang="en-US" dirty="0"/>
              <a:t>Discrete </a:t>
            </a:r>
            <a:r>
              <a:rPr lang="en-US" dirty="0" smtClean="0"/>
              <a:t>geometry</a:t>
            </a:r>
            <a:endParaRPr lang="en-GB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Surface area estimation</a:t>
            </a:r>
            <a:endParaRPr lang="en-GB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2" descr="D:\dlegland\projets\tutoImages\images-src\visu\501px-MarchingCubes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03850" y="2350413"/>
            <a:ext cx="3236012" cy="1524349"/>
          </a:xfrm>
          <a:prstGeom prst="rect">
            <a:avLst/>
          </a:prstGeom>
          <a:noFill/>
        </p:spPr>
      </p:pic>
      <p:sp>
        <p:nvSpPr>
          <p:cNvPr id="7" name="ZoneTexte 6"/>
          <p:cNvSpPr txBox="1"/>
          <p:nvPr/>
        </p:nvSpPr>
        <p:spPr>
          <a:xfrm>
            <a:off x="4572000" y="6273225"/>
            <a:ext cx="4366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/>
              <a:t>Lorensen</a:t>
            </a:r>
            <a:r>
              <a:rPr lang="en-GB" sz="1600" dirty="0"/>
              <a:t> W.E. and Cline H.E. (1987)</a:t>
            </a:r>
          </a:p>
          <a:p>
            <a:r>
              <a:rPr lang="en-GB" sz="1600" dirty="0" err="1"/>
              <a:t>Coeurjolly</a:t>
            </a:r>
            <a:r>
              <a:rPr lang="en-GB" sz="1600" dirty="0"/>
              <a:t> D., </a:t>
            </a:r>
            <a:r>
              <a:rPr lang="en-GB" sz="1600" dirty="0" err="1"/>
              <a:t>Flin</a:t>
            </a:r>
            <a:r>
              <a:rPr lang="en-GB" sz="1600" dirty="0"/>
              <a:t> F. , </a:t>
            </a:r>
            <a:r>
              <a:rPr lang="en-GB" sz="1600" dirty="0" err="1"/>
              <a:t>Teytaud</a:t>
            </a:r>
            <a:r>
              <a:rPr lang="en-GB" sz="1600" dirty="0"/>
              <a:t> O. , Tougne L. (</a:t>
            </a:r>
            <a:r>
              <a:rPr lang="en-GB" sz="1600" dirty="0" smtClean="0"/>
              <a:t>2002)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362377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Perimeter estimation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integral geometry approach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CCA1390B-5F26-41FC-9279-829E1BB9C0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5602592" cy="4351338"/>
          </a:xfrm>
        </p:spPr>
        <p:txBody>
          <a:bodyPr/>
          <a:lstStyle/>
          <a:p>
            <a:r>
              <a:rPr lang="en-US" dirty="0"/>
              <a:t>Principle:</a:t>
            </a:r>
          </a:p>
          <a:p>
            <a:pPr lvl="1"/>
            <a:r>
              <a:rPr lang="en-GB" dirty="0"/>
              <a:t>Integration over all </a:t>
            </a:r>
            <a:r>
              <a:rPr lang="en-GB" dirty="0" smtClean="0"/>
              <a:t>2D </a:t>
            </a:r>
            <a:r>
              <a:rPr lang="en-GB" dirty="0"/>
              <a:t>lines</a:t>
            </a:r>
            <a:r>
              <a:rPr lang="en-GB" dirty="0" smtClean="0"/>
              <a:t>:</a:t>
            </a:r>
          </a:p>
          <a:p>
            <a:pPr lvl="2"/>
            <a:r>
              <a:rPr lang="en-GB" dirty="0" smtClean="0"/>
              <a:t>All possible orientations</a:t>
            </a:r>
          </a:p>
          <a:p>
            <a:pPr lvl="2"/>
            <a:r>
              <a:rPr lang="en-GB" dirty="0" smtClean="0"/>
              <a:t>All </a:t>
            </a:r>
            <a:r>
              <a:rPr lang="en-GB" dirty="0"/>
              <a:t>parallel lines </a:t>
            </a:r>
          </a:p>
          <a:p>
            <a:pPr lvl="1"/>
            <a:r>
              <a:rPr lang="en-GB" dirty="0"/>
              <a:t>Compute intersections (or Euler Number) of lines with region</a:t>
            </a:r>
          </a:p>
          <a:p>
            <a:pPr lvl="1"/>
            <a:r>
              <a:rPr lang="en-GB" dirty="0"/>
              <a:t>Crofton formula </a:t>
            </a:r>
            <a:r>
              <a:rPr lang="en-GB" dirty="0" smtClean="0"/>
              <a:t>relates perimeter to </a:t>
            </a:r>
            <a:r>
              <a:rPr lang="en-GB" dirty="0"/>
              <a:t>number of intersections</a:t>
            </a:r>
          </a:p>
          <a:p>
            <a:endParaRPr lang="en-GB" dirty="0"/>
          </a:p>
        </p:txBody>
      </p:sp>
      <p:sp>
        <p:nvSpPr>
          <p:cNvPr id="7" name="ZoneTexte 6"/>
          <p:cNvSpPr txBox="1"/>
          <p:nvPr/>
        </p:nvSpPr>
        <p:spPr>
          <a:xfrm>
            <a:off x="7738359" y="6519446"/>
            <a:ext cx="1405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Crofton</a:t>
            </a:r>
            <a:r>
              <a:rPr lang="fr-FR" sz="1600" dirty="0"/>
              <a:t> </a:t>
            </a:r>
            <a:r>
              <a:rPr lang="fr-FR" sz="1600" dirty="0" smtClean="0"/>
              <a:t>(1868)</a:t>
            </a:r>
            <a:endParaRPr lang="fr-FR" sz="16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524" y="2703692"/>
            <a:ext cx="1783346" cy="178334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299" y="4898241"/>
            <a:ext cx="3427779" cy="715875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52318-D0F2-4E93-9DC6-381D09982EC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16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1242" y="2168829"/>
            <a:ext cx="2412340" cy="198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Surface </a:t>
            </a:r>
            <a:r>
              <a:rPr lang="en-GB" dirty="0"/>
              <a:t>area estimation</a:t>
            </a:r>
            <a:br>
              <a:rPr lang="en-GB" dirty="0"/>
            </a:br>
            <a:r>
              <a:rPr lang="en-GB" dirty="0"/>
              <a:t>integral geometry approach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CCA1390B-5F26-41FC-9279-829E1BB9C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457257" cy="4351338"/>
          </a:xfrm>
        </p:spPr>
        <p:txBody>
          <a:bodyPr/>
          <a:lstStyle/>
          <a:p>
            <a:r>
              <a:rPr lang="en-US" dirty="0" smtClean="0"/>
              <a:t>Extends very nicely to 3D case!</a:t>
            </a:r>
            <a:endParaRPr lang="en-US" dirty="0"/>
          </a:p>
          <a:p>
            <a:pPr lvl="1"/>
            <a:r>
              <a:rPr lang="en-GB" dirty="0"/>
              <a:t>Integration over all </a:t>
            </a:r>
            <a:r>
              <a:rPr lang="en-GB" dirty="0" smtClean="0"/>
              <a:t>3D </a:t>
            </a:r>
            <a:r>
              <a:rPr lang="en-GB" dirty="0"/>
              <a:t>lines</a:t>
            </a:r>
            <a:r>
              <a:rPr lang="en-GB" dirty="0" smtClean="0"/>
              <a:t>:</a:t>
            </a:r>
          </a:p>
          <a:p>
            <a:pPr lvl="2"/>
            <a:r>
              <a:rPr lang="en-GB" dirty="0" smtClean="0"/>
              <a:t>All possible orientations</a:t>
            </a:r>
          </a:p>
          <a:p>
            <a:pPr lvl="2"/>
            <a:r>
              <a:rPr lang="en-GB" dirty="0" smtClean="0"/>
              <a:t>All </a:t>
            </a:r>
            <a:r>
              <a:rPr lang="en-GB" dirty="0"/>
              <a:t>parallel lines </a:t>
            </a:r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Crofton </a:t>
            </a:r>
            <a:r>
              <a:rPr lang="en-GB" dirty="0"/>
              <a:t>formula </a:t>
            </a:r>
            <a:r>
              <a:rPr lang="en-GB" dirty="0" smtClean="0"/>
              <a:t>relates </a:t>
            </a:r>
            <a:r>
              <a:rPr lang="en-GB" dirty="0"/>
              <a:t>Surface area to number of intersections</a:t>
            </a:r>
          </a:p>
          <a:p>
            <a:endParaRPr lang="en-GB" dirty="0"/>
          </a:p>
        </p:txBody>
      </p:sp>
      <p:sp>
        <p:nvSpPr>
          <p:cNvPr id="7" name="ZoneTexte 6"/>
          <p:cNvSpPr txBox="1"/>
          <p:nvPr/>
        </p:nvSpPr>
        <p:spPr>
          <a:xfrm>
            <a:off x="7738359" y="6519446"/>
            <a:ext cx="1405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Crofton</a:t>
            </a:r>
            <a:r>
              <a:rPr lang="fr-FR" sz="1600" dirty="0"/>
              <a:t> </a:t>
            </a:r>
            <a:r>
              <a:rPr lang="fr-FR" sz="1600" dirty="0" smtClean="0"/>
              <a:t>(1868)</a:t>
            </a:r>
            <a:endParaRPr lang="fr-FR" sz="16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900" y="4532091"/>
            <a:ext cx="3847619" cy="809524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72F31-E728-490E-9D27-BC6EC9F2353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637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Surface area estimation</a:t>
            </a:r>
            <a:br>
              <a:rPr lang="en-GB" dirty="0"/>
            </a:br>
            <a:r>
              <a:rPr lang="en-GB" dirty="0"/>
              <a:t>integral geometry approach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C49C91B1-ED8F-4232-8476-381DCEF81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Application to discrete 3D images:</a:t>
            </a:r>
          </a:p>
          <a:p>
            <a:pPr lvl="1"/>
            <a:r>
              <a:rPr lang="en-GB" dirty="0"/>
              <a:t>Average over the 3 or 13 main directions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Express S as a sum of values computed over voxels</a:t>
            </a:r>
          </a:p>
          <a:p>
            <a:pPr lvl="2"/>
            <a:r>
              <a:rPr lang="en-GB" dirty="0"/>
              <a:t>Or over 2x2x2 binary </a:t>
            </a:r>
            <a:r>
              <a:rPr lang="en-GB" dirty="0" smtClean="0"/>
              <a:t>configurations</a:t>
            </a:r>
          </a:p>
          <a:p>
            <a:pPr lvl="2"/>
            <a:r>
              <a:rPr lang="en-GB" dirty="0" smtClean="0"/>
              <a:t>Very efficient algorithms</a:t>
            </a:r>
          </a:p>
          <a:p>
            <a:endParaRPr lang="en-GB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1610" y="2737144"/>
            <a:ext cx="3330454" cy="888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2658465"/>
              </p:ext>
            </p:extLst>
          </p:nvPr>
        </p:nvGraphicFramePr>
        <p:xfrm>
          <a:off x="2055427" y="5112945"/>
          <a:ext cx="2088232" cy="487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9" name="Équation" r:id="rId4" imgW="1143000" imgH="266400" progId="Equation.3">
                  <p:embed/>
                </p:oleObj>
              </mc:Choice>
              <mc:Fallback>
                <p:oleObj name="Équation" r:id="rId4" imgW="1143000" imgH="266400" progId="Equation.3">
                  <p:embed/>
                  <p:pic>
                    <p:nvPicPr>
                      <p:cNvPr id="7" name="Obje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5427" y="5112945"/>
                        <a:ext cx="2088232" cy="48725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5671610" y="6027003"/>
            <a:ext cx="34663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Serra, 1980 ; </a:t>
            </a:r>
            <a:r>
              <a:rPr lang="fr-FR" sz="1600" dirty="0" err="1"/>
              <a:t>Ohser</a:t>
            </a:r>
            <a:r>
              <a:rPr lang="fr-FR" sz="1600" dirty="0"/>
              <a:t> &amp; </a:t>
            </a:r>
            <a:r>
              <a:rPr lang="fr-FR" sz="1600" dirty="0" err="1"/>
              <a:t>Schladitz</a:t>
            </a:r>
            <a:r>
              <a:rPr lang="fr-FR" sz="1600" dirty="0"/>
              <a:t>, 2009</a:t>
            </a:r>
          </a:p>
          <a:p>
            <a:r>
              <a:rPr lang="fr-FR" sz="1600" dirty="0"/>
              <a:t>Legland et al. 2007, Image Anal </a:t>
            </a:r>
            <a:r>
              <a:rPr lang="fr-FR" sz="1600" dirty="0" err="1"/>
              <a:t>Stereol</a:t>
            </a:r>
            <a:endParaRPr lang="fr-FR" sz="1600" dirty="0"/>
          </a:p>
          <a:p>
            <a:r>
              <a:rPr lang="fr-FR" sz="1600" dirty="0" err="1"/>
              <a:t>Ziegel</a:t>
            </a:r>
            <a:r>
              <a:rPr lang="fr-FR" sz="1600" dirty="0"/>
              <a:t> &amp; </a:t>
            </a:r>
            <a:r>
              <a:rPr lang="fr-FR" sz="1600" dirty="0" err="1"/>
              <a:t>Kiderlen</a:t>
            </a:r>
            <a:r>
              <a:rPr lang="fr-FR" sz="1600" dirty="0"/>
              <a:t>, 2010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72F31-E728-490E-9D27-BC6EC9F2353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754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91A13B-F682-4352-A623-9B7EA55B7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Experimental validation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C9AEA80-B15C-4943-A293-864870D084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0776" y="1825625"/>
            <a:ext cx="4204074" cy="4351338"/>
          </a:xfrm>
        </p:spPr>
        <p:txBody>
          <a:bodyPr/>
          <a:lstStyle/>
          <a:p>
            <a:r>
              <a:rPr lang="en-GB" dirty="0"/>
              <a:t>3D shapes generation</a:t>
            </a:r>
          </a:p>
          <a:p>
            <a:pPr lvl="1"/>
            <a:r>
              <a:rPr lang="en-GB" dirty="0"/>
              <a:t>Known / fixed surface area</a:t>
            </a:r>
          </a:p>
          <a:p>
            <a:pPr lvl="1"/>
            <a:r>
              <a:rPr lang="en-GB" dirty="0"/>
              <a:t>Random orientation and position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19408103-EEE2-4E87-A257-EB8EF203594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3D gauss discretization</a:t>
            </a:r>
          </a:p>
          <a:p>
            <a:pPr lvl="1"/>
            <a:r>
              <a:rPr lang="en-GB" dirty="0"/>
              <a:t>Various grid sizes</a:t>
            </a:r>
          </a:p>
          <a:p>
            <a:pPr lvl="1"/>
            <a:r>
              <a:rPr lang="en-GB" dirty="0"/>
              <a:t>Cubic &amp; non-cubic voxels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AB7BA12-04EC-4B38-82E7-CFFD0D7F5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53746" y="3436299"/>
            <a:ext cx="1752222" cy="141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1D8F7C6B-1E44-4162-BABF-273996C1B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38544" y="5311481"/>
            <a:ext cx="1835461" cy="1471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AFFE8295-84E6-4066-8568-59E519EDA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12579" y="3462625"/>
            <a:ext cx="1580366" cy="1529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C2790307-091C-485F-87FE-34CFFBDE4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85779" y="3436299"/>
            <a:ext cx="1765360" cy="1391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4CC52A1A-8CCC-4661-A018-9A9606FA1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685779" y="4990930"/>
            <a:ext cx="1546956" cy="1647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0433707D-CDF6-45A9-8BB9-7369C4049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03866" y="3624164"/>
            <a:ext cx="1588824" cy="1103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BD340D04-1BA0-4393-9C88-BD603A8D4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04172" y="4990930"/>
            <a:ext cx="1452083" cy="152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5AB8656B-D443-40D1-899A-985411B65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140282" y="5254179"/>
            <a:ext cx="1824205" cy="1536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52318-D0F2-4E93-9DC6-381D09982EC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595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D:\dlegland\projets\minkowski\global3d\shapes\compSurfacesFour_barplot.png">
            <a:extLst>
              <a:ext uri="{FF2B5EF4-FFF2-40B4-BE49-F238E27FC236}">
                <a16:creationId xmlns:a16="http://schemas.microsoft.com/office/drawing/2014/main" id="{9EE2F3EE-7A38-4D63-8AAD-0E2AFB214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62823" y="2177907"/>
            <a:ext cx="4711474" cy="3533605"/>
          </a:xfrm>
          <a:prstGeom prst="rect">
            <a:avLst/>
          </a:prstGeo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098135D-42E2-4F2B-BE45-762D830C5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Comparison of methods</a:t>
            </a:r>
            <a:endParaRPr lang="en-GB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1E3958D-AFA5-4330-BE6A-5497D51AB4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smtClean="0"/>
              <a:t>Repeat for many positions &amp; orientations</a:t>
            </a:r>
          </a:p>
          <a:p>
            <a:r>
              <a:rPr lang="en-GB" smtClean="0"/>
              <a:t>Crofton method:</a:t>
            </a:r>
          </a:p>
          <a:p>
            <a:pPr lvl="1"/>
            <a:r>
              <a:rPr lang="en-GB" smtClean="0"/>
              <a:t>More precise</a:t>
            </a:r>
          </a:p>
          <a:p>
            <a:pPr lvl="1"/>
            <a:r>
              <a:rPr lang="en-GB" smtClean="0"/>
              <a:t>Using 13 directions reduces variability</a:t>
            </a:r>
          </a:p>
          <a:p>
            <a:r>
              <a:rPr lang="en-GB" smtClean="0"/>
              <a:t>Isosurface</a:t>
            </a:r>
          </a:p>
          <a:p>
            <a:pPr lvl="1"/>
            <a:r>
              <a:rPr lang="en-GB" smtClean="0"/>
              <a:t>Large bias</a:t>
            </a:r>
          </a:p>
          <a:p>
            <a:pPr lvl="1"/>
            <a:r>
              <a:rPr lang="en-GB" smtClean="0"/>
              <a:t>Low variability</a:t>
            </a:r>
            <a:endParaRPr lang="en-GB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52318-D0F2-4E93-9DC6-381D09982EC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124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610C7D-8035-4A4F-BAEC-CB1B9F5A4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properties of surface area (and perimeter)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31FAE7-5BDF-4EDD-B254-E48A284BE8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8353" y="1825625"/>
            <a:ext cx="4096497" cy="469628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Important properties (in continuous domain):</a:t>
            </a:r>
          </a:p>
          <a:p>
            <a:pPr lvl="1"/>
            <a:r>
              <a:rPr lang="en-GB" dirty="0"/>
              <a:t>Invariance to isometries</a:t>
            </a:r>
          </a:p>
          <a:p>
            <a:pPr lvl="2"/>
            <a:r>
              <a:rPr lang="en-GB" dirty="0" smtClean="0"/>
              <a:t>translations </a:t>
            </a:r>
            <a:r>
              <a:rPr lang="en-GB" dirty="0"/>
              <a:t>&amp; </a:t>
            </a:r>
            <a:r>
              <a:rPr lang="en-GB" dirty="0" smtClean="0"/>
              <a:t>rotations</a:t>
            </a:r>
            <a:endParaRPr lang="en-GB" dirty="0"/>
          </a:p>
          <a:p>
            <a:pPr lvl="2"/>
            <a:r>
              <a:rPr lang="en-GB" dirty="0" smtClean="0"/>
              <a:t>(not totally preserved </a:t>
            </a:r>
            <a:r>
              <a:rPr lang="en-GB" dirty="0"/>
              <a:t>in discrete </a:t>
            </a:r>
            <a:r>
              <a:rPr lang="en-GB" dirty="0" smtClean="0"/>
              <a:t>space)</a:t>
            </a:r>
            <a:endParaRPr lang="en-GB" dirty="0"/>
          </a:p>
          <a:p>
            <a:pPr lvl="1"/>
            <a:r>
              <a:rPr lang="en-GB" dirty="0"/>
              <a:t>Additivity</a:t>
            </a:r>
          </a:p>
          <a:p>
            <a:pPr lvl="2"/>
            <a:r>
              <a:rPr lang="en-GB" dirty="0"/>
              <a:t>Estimate from partial observation</a:t>
            </a:r>
          </a:p>
          <a:p>
            <a:pPr lvl="2"/>
            <a:r>
              <a:rPr lang="en-GB" dirty="0"/>
              <a:t>Build estimators</a:t>
            </a:r>
          </a:p>
          <a:p>
            <a:pPr lvl="2"/>
            <a:r>
              <a:rPr lang="en-GB" dirty="0"/>
              <a:t>Generalizes to binary </a:t>
            </a:r>
            <a:r>
              <a:rPr lang="en-GB" dirty="0" smtClean="0"/>
              <a:t>microstructures</a:t>
            </a:r>
          </a:p>
          <a:p>
            <a:r>
              <a:rPr lang="en-GB" dirty="0" smtClean="0"/>
              <a:t>Also valid for:</a:t>
            </a:r>
          </a:p>
          <a:p>
            <a:pPr lvl="1"/>
            <a:r>
              <a:rPr lang="en-GB" dirty="0" smtClean="0"/>
              <a:t>volume, area, Euler number</a:t>
            </a:r>
            <a:endParaRPr lang="en-GB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4541738-F854-44EC-865F-770AF5208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801" y="2381901"/>
            <a:ext cx="3457228" cy="135741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A0854DA-DBB8-4DC3-A805-E1A47798F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850" y="4295588"/>
            <a:ext cx="4572000" cy="758673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52318-D0F2-4E93-9DC6-381D09982EC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268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 on perimeter &amp; surface area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Obvious / naive methods are not always accurate…</a:t>
            </a:r>
          </a:p>
          <a:p>
            <a:r>
              <a:rPr lang="en-GB" dirty="0" smtClean="0"/>
              <a:t>Good idea to apply validation workflows</a:t>
            </a:r>
          </a:p>
          <a:p>
            <a:r>
              <a:rPr lang="en-GB" dirty="0" smtClean="0"/>
              <a:t>Not always easy to setup</a:t>
            </a:r>
          </a:p>
          <a:p>
            <a:pPr lvl="1"/>
            <a:r>
              <a:rPr lang="en-GB" dirty="0" smtClean="0"/>
              <a:t>-&gt; we will see this during practical</a:t>
            </a:r>
            <a:endParaRPr lang="en-GB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52318-D0F2-4E93-9DC6-381D09982EC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597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E32E57-EA7D-4A3F-B01E-1B530E411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80F55C-F5CD-4F14-BF26-5AACF730D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can we quantify?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can we quantify?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Mathematical preliminaries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Perimeter &amp; Surface area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1" dirty="0"/>
              <a:t>Image texture analysis</a:t>
            </a:r>
          </a:p>
          <a:p>
            <a:pPr lvl="2"/>
            <a:r>
              <a:rPr lang="en-US" b="1" dirty="0"/>
              <a:t>Gray level granulometry</a:t>
            </a:r>
          </a:p>
          <a:p>
            <a:pPr lvl="1"/>
            <a:endParaRPr lang="en-US" b="1" dirty="0"/>
          </a:p>
          <a:p>
            <a:pPr lvl="1"/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72F31-E728-490E-9D27-BC6EC9F2353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462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 will talk about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500808"/>
            <a:ext cx="8229600" cy="4992066"/>
          </a:xfrm>
        </p:spPr>
        <p:txBody>
          <a:bodyPr>
            <a:normAutofit/>
          </a:bodyPr>
          <a:lstStyle/>
          <a:p>
            <a:endParaRPr lang="fr-FR" dirty="0"/>
          </a:p>
          <a:p>
            <a:r>
              <a:rPr lang="fr-FR" dirty="0"/>
              <a:t>W</a:t>
            </a:r>
            <a:r>
              <a:rPr lang="en-US" dirty="0"/>
              <a:t>hat can we quantify from images?</a:t>
            </a:r>
          </a:p>
          <a:p>
            <a:pPr lvl="1"/>
            <a:r>
              <a:rPr lang="fr-FR" dirty="0"/>
              <a:t>It </a:t>
            </a:r>
            <a:r>
              <a:rPr lang="en-US" dirty="0"/>
              <a:t>depends</a:t>
            </a:r>
            <a:r>
              <a:rPr lang="fr-FR" dirty="0"/>
              <a:t> on the image/on the topic</a:t>
            </a:r>
          </a:p>
          <a:p>
            <a:pPr lvl="1"/>
            <a:r>
              <a:rPr lang="en-GB" dirty="0" smtClean="0"/>
              <a:t>Often focus on regions, but not always appropriate</a:t>
            </a:r>
          </a:p>
          <a:p>
            <a:pPr lvl="1"/>
            <a:r>
              <a:rPr lang="fr-FR" dirty="0" smtClean="0"/>
              <a:t>-&gt; </a:t>
            </a:r>
            <a:r>
              <a:rPr lang="en-US" dirty="0"/>
              <a:t>overview of cases</a:t>
            </a:r>
          </a:p>
          <a:p>
            <a:endParaRPr lang="en-US" dirty="0"/>
          </a:p>
          <a:p>
            <a:r>
              <a:rPr lang="en-US" dirty="0"/>
              <a:t>How can we quantify?</a:t>
            </a:r>
          </a:p>
          <a:p>
            <a:pPr lvl="1"/>
            <a:r>
              <a:rPr lang="en-US" dirty="0"/>
              <a:t>What are the mathematical basis of image analysis</a:t>
            </a:r>
            <a:r>
              <a:rPr lang="fr-FR" dirty="0"/>
              <a:t>?</a:t>
            </a:r>
          </a:p>
          <a:p>
            <a:pPr lvl="1"/>
            <a:r>
              <a:rPr lang="fr-FR" noProof="1"/>
              <a:t>What are the limits?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72F31-E728-490E-9D27-BC6EC9F2353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677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843701-907A-4B64-8F5A-E273F7339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Gray</a:t>
            </a:r>
            <a:r>
              <a:rPr lang="en-GB" dirty="0"/>
              <a:t> level granulometry - motivation</a:t>
            </a:r>
            <a:endParaRPr lang="fr-FR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AA3EB713-85B1-484B-98E2-7323C12F1D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4"/>
            <a:ext cx="4102474" cy="488595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Plant tissue imaging</a:t>
            </a:r>
          </a:p>
          <a:p>
            <a:pPr lvl="1"/>
            <a:r>
              <a:rPr lang="en-US" dirty="0"/>
              <a:t>Whole section</a:t>
            </a:r>
          </a:p>
          <a:p>
            <a:pPr lvl="1"/>
            <a:r>
              <a:rPr lang="en-US" dirty="0"/>
              <a:t>Quasi-cellular resolution</a:t>
            </a:r>
          </a:p>
          <a:p>
            <a:endParaRPr lang="en-US" dirty="0"/>
          </a:p>
          <a:p>
            <a:r>
              <a:rPr lang="en-US" dirty="0"/>
              <a:t>Cells difficult to segment</a:t>
            </a:r>
          </a:p>
          <a:p>
            <a:pPr lvl="1"/>
            <a:r>
              <a:rPr lang="en-US" dirty="0"/>
              <a:t>Small cells, superposition</a:t>
            </a:r>
          </a:p>
          <a:p>
            <a:pPr lvl="1"/>
            <a:endParaRPr lang="en-US" dirty="0"/>
          </a:p>
          <a:p>
            <a:r>
              <a:rPr lang="en-US" dirty="0"/>
              <a:t>Objectives:</a:t>
            </a:r>
          </a:p>
          <a:p>
            <a:pPr lvl="1"/>
            <a:r>
              <a:rPr lang="en-US" dirty="0"/>
              <a:t>Quantify cell size distribution</a:t>
            </a:r>
          </a:p>
          <a:p>
            <a:pPr lvl="1"/>
            <a:r>
              <a:rPr lang="en-US" dirty="0"/>
              <a:t>And its spatial variations</a:t>
            </a:r>
          </a:p>
          <a:p>
            <a:endParaRPr lang="en-GB" dirty="0"/>
          </a:p>
          <a:p>
            <a:r>
              <a:rPr lang="en-GB" dirty="0"/>
              <a:t>Use image texture analysis</a:t>
            </a:r>
          </a:p>
          <a:p>
            <a:pPr lvl="1"/>
            <a:r>
              <a:rPr lang="en-GB" dirty="0" err="1"/>
              <a:t>Gray</a:t>
            </a:r>
            <a:r>
              <a:rPr lang="en-GB" dirty="0"/>
              <a:t> level granulometry</a:t>
            </a:r>
          </a:p>
          <a:p>
            <a:pPr lvl="1"/>
            <a:endParaRPr lang="en-US" dirty="0"/>
          </a:p>
        </p:txBody>
      </p:sp>
      <p:pic>
        <p:nvPicPr>
          <p:cNvPr id="6" name="Picture 2" descr="D:\images\maize\Yu\blueBox\tmp\6641a.png">
            <a:extLst>
              <a:ext uri="{FF2B5EF4-FFF2-40B4-BE49-F238E27FC236}">
                <a16:creationId xmlns:a16="http://schemas.microsoft.com/office/drawing/2014/main" id="{6641CD26-9717-4ACD-8A07-D0883A0951F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027" y="1825625"/>
            <a:ext cx="3873445" cy="4351338"/>
          </a:xfrm>
          <a:prstGeom prst="rect">
            <a:avLst/>
          </a:prstGeom>
          <a:noFill/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4B94541-8DE9-41EA-AAFE-7AE537561BAF}"/>
              </a:ext>
            </a:extLst>
          </p:cNvPr>
          <p:cNvSpPr txBox="1"/>
          <p:nvPr/>
        </p:nvSpPr>
        <p:spPr>
          <a:xfrm>
            <a:off x="915921" y="6127233"/>
            <a:ext cx="3642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Image: section of maize stem </a:t>
            </a:r>
            <a:r>
              <a:rPr lang="en-GB" dirty="0" smtClean="0"/>
              <a:t>section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52318-D0F2-4E93-9DC6-381D09982EC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928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Gray level granulometry </a:t>
            </a:r>
            <a:br>
              <a:rPr lang="en-GB" dirty="0"/>
            </a:br>
            <a:r>
              <a:rPr lang="en-GB" dirty="0"/>
              <a:t>based on mathematical morphology</a:t>
            </a:r>
            <a:br>
              <a:rPr lang="en-GB" dirty="0"/>
            </a:br>
            <a:endParaRPr lang="en-GB" dirty="0"/>
          </a:p>
        </p:txBody>
      </p:sp>
      <p:pic>
        <p:nvPicPr>
          <p:cNvPr id="5" name="Picture 2" descr="demoGranuloMaize800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0040" y="1819395"/>
            <a:ext cx="8617554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 descr="D:\dlegland\projets\image\granulo\methodo\eq_granulo_globa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21235" y="4129741"/>
            <a:ext cx="2022685" cy="663440"/>
          </a:xfrm>
          <a:prstGeom prst="rect">
            <a:avLst/>
          </a:prstGeom>
          <a:noFill/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8106B9B-74A1-441B-BC5D-58F39BC34F9B}"/>
              </a:ext>
            </a:extLst>
          </p:cNvPr>
          <p:cNvSpPr txBox="1"/>
          <p:nvPr/>
        </p:nvSpPr>
        <p:spPr>
          <a:xfrm>
            <a:off x="494976" y="1384948"/>
            <a:ext cx="6838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Principle: application of image filters with increasing sizes</a:t>
            </a:r>
          </a:p>
          <a:p>
            <a:r>
              <a:rPr lang="en-GB" dirty="0"/>
              <a:t>Use of morphological opening / closing</a:t>
            </a:r>
          </a:p>
          <a:p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DBD1246-24B2-4B23-ACA7-359A38E4125D}"/>
              </a:ext>
            </a:extLst>
          </p:cNvPr>
          <p:cNvSpPr txBox="1"/>
          <p:nvPr/>
        </p:nvSpPr>
        <p:spPr>
          <a:xfrm>
            <a:off x="437706" y="5828398"/>
            <a:ext cx="3721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Morphological closing makes dark regions smaller than SE disappear</a:t>
            </a:r>
          </a:p>
          <a:p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824E2CF-A285-4096-A0F0-544F5EC44772}"/>
              </a:ext>
            </a:extLst>
          </p:cNvPr>
          <p:cNvSpPr txBox="1"/>
          <p:nvPr/>
        </p:nvSpPr>
        <p:spPr>
          <a:xfrm>
            <a:off x="5122003" y="1896777"/>
            <a:ext cx="3721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Sum of </a:t>
            </a:r>
            <a:r>
              <a:rPr lang="en-GB" dirty="0" err="1"/>
              <a:t>gray</a:t>
            </a:r>
            <a:r>
              <a:rPr lang="en-GB" dirty="0"/>
              <a:t> levels within image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72F31-E728-490E-9D27-BC6EC9F2353E}" type="slidenum">
              <a:rPr lang="en-US" smtClean="0"/>
              <a:pPr/>
              <a:t>41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Gray</a:t>
            </a:r>
            <a:r>
              <a:rPr lang="en-GB" dirty="0"/>
              <a:t> level granulometry </a:t>
            </a:r>
            <a:br>
              <a:rPr lang="en-GB" dirty="0"/>
            </a:br>
            <a:r>
              <a:rPr lang="en-GB" dirty="0"/>
              <a:t>based on mathematical morphology</a:t>
            </a:r>
            <a:br>
              <a:rPr lang="en-GB" dirty="0"/>
            </a:br>
            <a:endParaRPr lang="en-GB" dirty="0"/>
          </a:p>
        </p:txBody>
      </p:sp>
      <p:pic>
        <p:nvPicPr>
          <p:cNvPr id="5" name="Picture 2" descr="demoGranuloMaize800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0040" y="1819395"/>
            <a:ext cx="8617554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 descr="D:\dlegland\projets\image\granulo\methodo\eq_granulo_globa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21235" y="4129741"/>
            <a:ext cx="2022685" cy="663440"/>
          </a:xfrm>
          <a:prstGeom prst="rect">
            <a:avLst/>
          </a:prstGeom>
          <a:noFill/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DBD1246-24B2-4B23-ACA7-359A38E4125D}"/>
              </a:ext>
            </a:extLst>
          </p:cNvPr>
          <p:cNvSpPr txBox="1"/>
          <p:nvPr/>
        </p:nvSpPr>
        <p:spPr>
          <a:xfrm>
            <a:off x="437706" y="5828398"/>
            <a:ext cx="3721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Morphological closing makes dark regions smaller than SE disappear</a:t>
            </a:r>
          </a:p>
          <a:p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824E2CF-A285-4096-A0F0-544F5EC44772}"/>
              </a:ext>
            </a:extLst>
          </p:cNvPr>
          <p:cNvSpPr txBox="1"/>
          <p:nvPr/>
        </p:nvSpPr>
        <p:spPr>
          <a:xfrm>
            <a:off x="5122003" y="1896777"/>
            <a:ext cx="3721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Sum of </a:t>
            </a:r>
            <a:r>
              <a:rPr lang="en-GB" dirty="0" err="1"/>
              <a:t>gray</a:t>
            </a:r>
            <a:r>
              <a:rPr lang="en-GB" dirty="0"/>
              <a:t> levels within image</a:t>
            </a:r>
          </a:p>
          <a:p>
            <a:endParaRPr lang="fr-FR" dirty="0"/>
          </a:p>
        </p:txBody>
      </p:sp>
      <p:pic>
        <p:nvPicPr>
          <p:cNvPr id="10" name="Picture 3" descr="D:\dlegland\projets\image\granulo\methodo\eq_moyGeom_granulo.png">
            <a:extLst>
              <a:ext uri="{FF2B5EF4-FFF2-40B4-BE49-F238E27FC236}">
                <a16:creationId xmlns:a16="http://schemas.microsoft.com/office/drawing/2014/main" id="{3AD3FD2E-25B8-4B41-B944-A93403E2C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06548" y="6084073"/>
            <a:ext cx="2837372" cy="709343"/>
          </a:xfrm>
          <a:prstGeom prst="rect">
            <a:avLst/>
          </a:prstGeom>
          <a:noFill/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91BB27F-4CBE-4673-8FD7-F002201A2420}"/>
              </a:ext>
            </a:extLst>
          </p:cNvPr>
          <p:cNvSpPr txBox="1"/>
          <p:nvPr/>
        </p:nvSpPr>
        <p:spPr>
          <a:xfrm>
            <a:off x="4844097" y="5822969"/>
            <a:ext cx="3721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Compute “average size” within image:</a:t>
            </a:r>
          </a:p>
          <a:p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D83B402-5FFF-44C9-B813-3A6BC5DA8467}"/>
              </a:ext>
            </a:extLst>
          </p:cNvPr>
          <p:cNvSpPr txBox="1"/>
          <p:nvPr/>
        </p:nvSpPr>
        <p:spPr>
          <a:xfrm>
            <a:off x="494976" y="1384948"/>
            <a:ext cx="6838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Principle: application of image filters with increasing sizes</a:t>
            </a:r>
          </a:p>
          <a:p>
            <a:r>
              <a:rPr lang="en-GB" dirty="0"/>
              <a:t>Use of morphological opening / closing</a:t>
            </a:r>
          </a:p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72F31-E728-490E-9D27-BC6EC9F2353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072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40432" cy="1325563"/>
          </a:xfrm>
        </p:spPr>
        <p:txBody>
          <a:bodyPr/>
          <a:lstStyle/>
          <a:p>
            <a:r>
              <a:rPr lang="en-GB" dirty="0"/>
              <a:t>Comparison of plant tissue sections</a:t>
            </a:r>
            <a:br>
              <a:rPr lang="en-GB" dirty="0"/>
            </a:br>
            <a:endParaRPr lang="en-GB" dirty="0"/>
          </a:p>
        </p:txBody>
      </p:sp>
      <p:pic>
        <p:nvPicPr>
          <p:cNvPr id="3" name="Picture 28" descr="granulo_flv_e0e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8038" y="2204864"/>
            <a:ext cx="5795962" cy="4349750"/>
          </a:xfrm>
          <a:prstGeom prst="rect">
            <a:avLst/>
          </a:prstGeom>
          <a:noFill/>
        </p:spPr>
      </p:pic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0850" y="4049470"/>
            <a:ext cx="992188" cy="3206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0" hangingPunct="0">
              <a:lnSpc>
                <a:spcPct val="93000"/>
              </a:lnSpc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600" b="1">
                <a:solidFill>
                  <a:srgbClr val="FFFFFF"/>
                </a:solidFill>
              </a:rPr>
              <a:t>10.7 mm</a:t>
            </a:r>
          </a:p>
        </p:txBody>
      </p:sp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3" cstate="print">
            <a:lum bright="30000" contrast="30000"/>
          </a:blip>
          <a:srcRect/>
          <a:stretch>
            <a:fillRect/>
          </a:stretch>
        </p:blipFill>
        <p:spPr bwMode="auto">
          <a:xfrm>
            <a:off x="179388" y="1485658"/>
            <a:ext cx="2757487" cy="26828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6" name="Picture 11"/>
          <p:cNvPicPr>
            <a:picLocks noChangeAspect="1" noChangeArrowheads="1"/>
          </p:cNvPicPr>
          <p:nvPr/>
        </p:nvPicPr>
        <p:blipFill>
          <a:blip r:embed="rId4" cstate="print">
            <a:lum bright="30000" contrast="30000"/>
          </a:blip>
          <a:srcRect/>
          <a:stretch>
            <a:fillRect/>
          </a:stretch>
        </p:blipFill>
        <p:spPr bwMode="auto">
          <a:xfrm>
            <a:off x="180975" y="4336808"/>
            <a:ext cx="2757488" cy="2076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grpSp>
        <p:nvGrpSpPr>
          <p:cNvPr id="7" name="Group 13"/>
          <p:cNvGrpSpPr>
            <a:grpSpLocks/>
          </p:cNvGrpSpPr>
          <p:nvPr/>
        </p:nvGrpSpPr>
        <p:grpSpPr bwMode="auto">
          <a:xfrm>
            <a:off x="7524750" y="2361208"/>
            <a:ext cx="1122363" cy="1512887"/>
            <a:chOff x="4752" y="1536"/>
            <a:chExt cx="707" cy="953"/>
          </a:xfrm>
        </p:grpSpPr>
        <p:pic>
          <p:nvPicPr>
            <p:cNvPr id="8" name="Picture 1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52" y="1536"/>
              <a:ext cx="707" cy="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sp>
          <p:nvSpPr>
            <p:cNvPr id="9" name="Line 15"/>
            <p:cNvSpPr>
              <a:spLocks noChangeShapeType="1"/>
            </p:cNvSpPr>
            <p:nvPr/>
          </p:nvSpPr>
          <p:spPr bwMode="auto">
            <a:xfrm>
              <a:off x="5074" y="1700"/>
              <a:ext cx="0" cy="169"/>
            </a:xfrm>
            <a:prstGeom prst="line">
              <a:avLst/>
            </a:prstGeom>
            <a:noFill/>
            <a:ln w="2844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Line 16"/>
            <p:cNvSpPr>
              <a:spLocks noChangeShapeType="1"/>
            </p:cNvSpPr>
            <p:nvPr/>
          </p:nvSpPr>
          <p:spPr bwMode="auto">
            <a:xfrm flipH="1" flipV="1">
              <a:off x="5138" y="2078"/>
              <a:ext cx="138" cy="103"/>
            </a:xfrm>
            <a:prstGeom prst="line">
              <a:avLst/>
            </a:prstGeom>
            <a:noFill/>
            <a:ln w="28440">
              <a:solidFill>
                <a:srgbClr val="3333CC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1" name="Text Box 24"/>
          <p:cNvSpPr txBox="1">
            <a:spLocks noChangeArrowheads="1"/>
          </p:cNvSpPr>
          <p:nvPr/>
        </p:nvSpPr>
        <p:spPr bwMode="auto">
          <a:xfrm>
            <a:off x="3132138" y="1857970"/>
            <a:ext cx="19494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914400"/>
            <a:r>
              <a:rPr lang="en-GB"/>
              <a:t>Variation of sum</a:t>
            </a:r>
          </a:p>
          <a:p>
            <a:pPr defTabSz="914400"/>
            <a:r>
              <a:rPr lang="en-GB"/>
              <a:t>of grey levels (%)</a:t>
            </a:r>
          </a:p>
        </p:txBody>
      </p:sp>
      <p:sp>
        <p:nvSpPr>
          <p:cNvPr id="12" name="Text Box 27"/>
          <p:cNvSpPr txBox="1">
            <a:spLocks noChangeArrowheads="1"/>
          </p:cNvSpPr>
          <p:nvPr/>
        </p:nvSpPr>
        <p:spPr bwMode="auto">
          <a:xfrm>
            <a:off x="4788024" y="6237312"/>
            <a:ext cx="4176713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914400"/>
            <a:r>
              <a:rPr lang="en-GB" dirty="0"/>
              <a:t>Size of structuring element (µm)</a:t>
            </a:r>
          </a:p>
        </p:txBody>
      </p:sp>
      <p:sp>
        <p:nvSpPr>
          <p:cNvPr id="13" name="Line 29"/>
          <p:cNvSpPr>
            <a:spLocks noChangeShapeType="1"/>
          </p:cNvSpPr>
          <p:nvPr/>
        </p:nvSpPr>
        <p:spPr bwMode="auto">
          <a:xfrm>
            <a:off x="2700338" y="3226395"/>
            <a:ext cx="1655762" cy="1428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fr-FR"/>
          </a:p>
        </p:txBody>
      </p:sp>
      <p:sp>
        <p:nvSpPr>
          <p:cNvPr id="14" name="Line 30"/>
          <p:cNvSpPr>
            <a:spLocks noChangeShapeType="1"/>
          </p:cNvSpPr>
          <p:nvPr/>
        </p:nvSpPr>
        <p:spPr bwMode="auto">
          <a:xfrm flipV="1">
            <a:off x="2843213" y="4378920"/>
            <a:ext cx="1584325" cy="10795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fr-FR"/>
          </a:p>
        </p:txBody>
      </p:sp>
      <p:sp>
        <p:nvSpPr>
          <p:cNvPr id="15" name="Line 31"/>
          <p:cNvSpPr>
            <a:spLocks noChangeShapeType="1"/>
          </p:cNvSpPr>
          <p:nvPr/>
        </p:nvSpPr>
        <p:spPr bwMode="auto">
          <a:xfrm>
            <a:off x="5940425" y="3945533"/>
            <a:ext cx="0" cy="433387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FR"/>
          </a:p>
        </p:txBody>
      </p:sp>
      <p:sp>
        <p:nvSpPr>
          <p:cNvPr id="16" name="Line 32"/>
          <p:cNvSpPr>
            <a:spLocks noChangeShapeType="1"/>
          </p:cNvSpPr>
          <p:nvPr/>
        </p:nvSpPr>
        <p:spPr bwMode="auto">
          <a:xfrm>
            <a:off x="5292725" y="3513733"/>
            <a:ext cx="0" cy="50323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FR"/>
          </a:p>
        </p:txBody>
      </p:sp>
      <p:sp>
        <p:nvSpPr>
          <p:cNvPr id="17" name="Text Box 33"/>
          <p:cNvSpPr txBox="1">
            <a:spLocks noChangeArrowheads="1"/>
          </p:cNvSpPr>
          <p:nvPr/>
        </p:nvSpPr>
        <p:spPr bwMode="auto">
          <a:xfrm>
            <a:off x="323850" y="3730383"/>
            <a:ext cx="973138" cy="3762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914400"/>
            <a:r>
              <a:rPr lang="fr-FR" b="1">
                <a:solidFill>
                  <a:srgbClr val="FF0000"/>
                </a:solidFill>
              </a:rPr>
              <a:t>350 µm</a:t>
            </a:r>
          </a:p>
        </p:txBody>
      </p:sp>
      <p:sp>
        <p:nvSpPr>
          <p:cNvPr id="18" name="Text Box 34"/>
          <p:cNvSpPr txBox="1">
            <a:spLocks noChangeArrowheads="1"/>
          </p:cNvSpPr>
          <p:nvPr/>
        </p:nvSpPr>
        <p:spPr bwMode="auto">
          <a:xfrm>
            <a:off x="1908175" y="4379670"/>
            <a:ext cx="973138" cy="3762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914400"/>
            <a:r>
              <a:rPr lang="fr-FR" b="1">
                <a:solidFill>
                  <a:srgbClr val="0000FF"/>
                </a:solidFill>
              </a:rPr>
              <a:t>450 µm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5565841" y="6519446"/>
            <a:ext cx="3578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Devaux et al 2008, </a:t>
            </a:r>
            <a:r>
              <a:rPr lang="fr-FR" sz="1600" dirty="0" err="1"/>
              <a:t>Postharvest</a:t>
            </a:r>
            <a:r>
              <a:rPr lang="fr-FR" sz="1600" dirty="0"/>
              <a:t> </a:t>
            </a:r>
            <a:r>
              <a:rPr lang="fr-FR" sz="1600" dirty="0" err="1"/>
              <a:t>Biol</a:t>
            </a:r>
            <a:r>
              <a:rPr lang="fr-FR" sz="1600" dirty="0"/>
              <a:t> Tech.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07932E3-EC19-4B99-88D9-A001D61913C7}"/>
              </a:ext>
            </a:extLst>
          </p:cNvPr>
          <p:cNvSpPr txBox="1"/>
          <p:nvPr/>
        </p:nvSpPr>
        <p:spPr>
          <a:xfrm>
            <a:off x="-70196" y="6407357"/>
            <a:ext cx="3457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Images: section of tomato pericarp</a:t>
            </a:r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52318-D0F2-4E93-9DC6-381D09982EC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22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94B9A00F-9D22-4999-8F8C-6F649AFB9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Computation of average size profiles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FDD4534-F661-469B-BEE5-5CFCD5C73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Idea: measure texture within moving regions of interest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Summarize each granulometry curve by the average size</a:t>
            </a:r>
          </a:p>
          <a:p>
            <a:r>
              <a:rPr lang="en-GB" dirty="0"/>
              <a:t>Plot the profile of average size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8DA92E3-65A0-4BFA-AE29-8BAB73EA0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61" y="2516355"/>
            <a:ext cx="2680257" cy="203228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3D55A51-54C9-4AC1-B367-F2788067F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891" y="2566981"/>
            <a:ext cx="2907335" cy="206925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4BE9DC9-5F88-47EA-BF18-3DE57A9F9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442" y="2516355"/>
            <a:ext cx="2836456" cy="2119877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72F31-E728-490E-9D27-BC6EC9F2353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789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Computation of average size profiles</a:t>
            </a: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 cstate="print">
            <a:lum bright="30000" contrast="30000"/>
          </a:blip>
          <a:srcRect/>
          <a:stretch>
            <a:fillRect/>
          </a:stretch>
        </p:blipFill>
        <p:spPr bwMode="auto">
          <a:xfrm>
            <a:off x="323850" y="1700213"/>
            <a:ext cx="2757488" cy="26828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>
            <a:lum bright="30000" contrast="30000"/>
          </a:blip>
          <a:srcRect/>
          <a:stretch>
            <a:fillRect/>
          </a:stretch>
        </p:blipFill>
        <p:spPr bwMode="auto">
          <a:xfrm>
            <a:off x="302345" y="4551363"/>
            <a:ext cx="2757487" cy="2076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3203575" y="2276475"/>
            <a:ext cx="5602288" cy="3886200"/>
          </a:xfrm>
          <a:prstGeom prst="rect">
            <a:avLst/>
          </a:prstGeom>
          <a:noFill/>
          <a:ln/>
        </p:spPr>
      </p:pic>
      <p:sp>
        <p:nvSpPr>
          <p:cNvPr id="6" name="Line 9"/>
          <p:cNvSpPr>
            <a:spLocks noChangeShapeType="1"/>
          </p:cNvSpPr>
          <p:nvPr/>
        </p:nvSpPr>
        <p:spPr bwMode="auto">
          <a:xfrm>
            <a:off x="2700338" y="2781300"/>
            <a:ext cx="3024187" cy="19431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fr-FR"/>
          </a:p>
        </p:txBody>
      </p:sp>
      <p:sp>
        <p:nvSpPr>
          <p:cNvPr id="7" name="Line 10"/>
          <p:cNvSpPr>
            <a:spLocks noChangeShapeType="1"/>
          </p:cNvSpPr>
          <p:nvPr/>
        </p:nvSpPr>
        <p:spPr bwMode="auto">
          <a:xfrm flipV="1">
            <a:off x="2843213" y="4221163"/>
            <a:ext cx="1657350" cy="792162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fr-FR"/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4500563" y="2205038"/>
            <a:ext cx="2190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914400"/>
            <a:r>
              <a:rPr lang="en-GB"/>
              <a:t>Cell mean grey size</a:t>
            </a:r>
          </a:p>
        </p:txBody>
      </p:sp>
      <p:grpSp>
        <p:nvGrpSpPr>
          <p:cNvPr id="9" name="Group 13"/>
          <p:cNvGrpSpPr>
            <a:grpSpLocks/>
          </p:cNvGrpSpPr>
          <p:nvPr/>
        </p:nvGrpSpPr>
        <p:grpSpPr bwMode="auto">
          <a:xfrm>
            <a:off x="7524750" y="1916113"/>
            <a:ext cx="1122363" cy="1512887"/>
            <a:chOff x="4752" y="1536"/>
            <a:chExt cx="707" cy="953"/>
          </a:xfrm>
        </p:grpSpPr>
        <p:pic>
          <p:nvPicPr>
            <p:cNvPr id="10" name="Picture 1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52" y="1536"/>
              <a:ext cx="707" cy="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sp>
          <p:nvSpPr>
            <p:cNvPr id="11" name="Line 15"/>
            <p:cNvSpPr>
              <a:spLocks noChangeShapeType="1"/>
            </p:cNvSpPr>
            <p:nvPr/>
          </p:nvSpPr>
          <p:spPr bwMode="auto">
            <a:xfrm>
              <a:off x="5074" y="1700"/>
              <a:ext cx="0" cy="169"/>
            </a:xfrm>
            <a:prstGeom prst="line">
              <a:avLst/>
            </a:prstGeom>
            <a:noFill/>
            <a:ln w="2844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Line 16"/>
            <p:cNvSpPr>
              <a:spLocks noChangeShapeType="1"/>
            </p:cNvSpPr>
            <p:nvPr/>
          </p:nvSpPr>
          <p:spPr bwMode="auto">
            <a:xfrm flipH="1" flipV="1">
              <a:off x="5138" y="2078"/>
              <a:ext cx="138" cy="103"/>
            </a:xfrm>
            <a:prstGeom prst="line">
              <a:avLst/>
            </a:prstGeom>
            <a:noFill/>
            <a:ln w="28440">
              <a:solidFill>
                <a:srgbClr val="3333CC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52318-D0F2-4E93-9DC6-381D09982EC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73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ous-titre 15"/>
          <p:cNvSpPr>
            <a:spLocks noGrp="1"/>
          </p:cNvSpPr>
          <p:nvPr>
            <p:ph type="subTitle" idx="10"/>
          </p:nvPr>
        </p:nvSpPr>
        <p:spPr>
          <a:xfrm>
            <a:off x="885894" y="1182111"/>
            <a:ext cx="7260128" cy="679018"/>
          </a:xfrm>
        </p:spPr>
        <p:txBody>
          <a:bodyPr/>
          <a:lstStyle/>
          <a:p>
            <a:endParaRPr lang="en-GB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 to arbitrary regions</a:t>
            </a: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91" y="1620009"/>
            <a:ext cx="7555618" cy="489509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7597140" y="6582976"/>
            <a:ext cx="1546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Legland et al. (2020)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261446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98B177-85FB-4AE2-AC96-C0452E685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Description of </a:t>
            </a:r>
            <a:r>
              <a:rPr lang="fr-FR" dirty="0" err="1" smtClean="0"/>
              <a:t>anisotropy</a:t>
            </a:r>
            <a:endParaRPr lang="fr-FR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2F319DB6-7010-4F9E-BFA0-FCBDDE10B5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28" y="2850777"/>
            <a:ext cx="7632477" cy="2970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72F31-E728-490E-9D27-BC6EC9F2353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273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025999-03C1-4ED7-990B-893303F92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Extension to orientation mapping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2D90BA-2326-4687-9250-3BB45EE58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64235"/>
            <a:ext cx="7886700" cy="4712728"/>
          </a:xfrm>
        </p:spPr>
        <p:txBody>
          <a:bodyPr/>
          <a:lstStyle/>
          <a:p>
            <a:r>
              <a:rPr lang="en-US" sz="2000" dirty="0"/>
              <a:t>Context: use of plant fibers within bio-based materials</a:t>
            </a:r>
          </a:p>
          <a:p>
            <a:r>
              <a:rPr lang="en-US" sz="2000" dirty="0"/>
              <a:t>Objective: quantify distribution of orientations</a:t>
            </a:r>
          </a:p>
          <a:p>
            <a:r>
              <a:rPr lang="en-US" sz="2000" dirty="0"/>
              <a:t>Method: granulometry with oriented line SE</a:t>
            </a:r>
          </a:p>
          <a:p>
            <a:endParaRPr lang="fr-FR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8F73E9F2-49A4-4BB9-B541-6FAA091C2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064346"/>
            <a:ext cx="403860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3D29D372-9D22-4FEC-9758-8A08E5582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64346"/>
            <a:ext cx="403860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5F46A01-2AAC-451B-A501-977B838DBB6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43812" y="2294080"/>
            <a:ext cx="2618220" cy="3927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2397" y="4915394"/>
            <a:ext cx="1941603" cy="17512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72F31-E728-490E-9D27-BC6EC9F2353E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7715250" y="6582976"/>
            <a:ext cx="1428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Gager et al. (2020)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377837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1031CC-D81D-4A0D-BBDB-3BB165FA7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Gray</a:t>
            </a:r>
            <a:r>
              <a:rPr lang="en-GB" dirty="0"/>
              <a:t>-level granulometry summary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40122E-A90D-4851-8920-DB3E253BA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Q</a:t>
            </a:r>
            <a:r>
              <a:rPr lang="en-GB" dirty="0" smtClean="0"/>
              <a:t>uantitatively </a:t>
            </a:r>
            <a:r>
              <a:rPr lang="en-GB" dirty="0"/>
              <a:t>describe texture within an </a:t>
            </a:r>
            <a:r>
              <a:rPr lang="en-GB" dirty="0" smtClean="0"/>
              <a:t>image</a:t>
            </a:r>
          </a:p>
          <a:p>
            <a:pPr lvl="1"/>
            <a:r>
              <a:rPr lang="en-GB" dirty="0" smtClean="0"/>
              <a:t>“Simple” method</a:t>
            </a:r>
          </a:p>
          <a:p>
            <a:pPr lvl="1"/>
            <a:r>
              <a:rPr lang="en-GB" dirty="0" smtClean="0"/>
              <a:t>Interpretation as size distribution</a:t>
            </a:r>
          </a:p>
          <a:p>
            <a:pPr lvl="1"/>
            <a:r>
              <a:rPr lang="en-GB" dirty="0" smtClean="0"/>
              <a:t>Focus on bright vs dark structures</a:t>
            </a:r>
          </a:p>
          <a:p>
            <a:endParaRPr lang="en-GB" dirty="0"/>
          </a:p>
          <a:p>
            <a:r>
              <a:rPr lang="en-GB" dirty="0"/>
              <a:t>Various flavours:</a:t>
            </a:r>
          </a:p>
          <a:p>
            <a:pPr lvl="1"/>
            <a:r>
              <a:rPr lang="en-GB" dirty="0"/>
              <a:t>Global texture</a:t>
            </a:r>
          </a:p>
          <a:p>
            <a:pPr lvl="1"/>
            <a:r>
              <a:rPr lang="en-GB" dirty="0"/>
              <a:t>Localisation of texture</a:t>
            </a:r>
          </a:p>
          <a:p>
            <a:pPr lvl="1"/>
            <a:r>
              <a:rPr lang="en-GB" dirty="0"/>
              <a:t>Orientation</a:t>
            </a:r>
          </a:p>
          <a:p>
            <a:endParaRPr lang="en-GB" dirty="0"/>
          </a:p>
          <a:p>
            <a:r>
              <a:rPr lang="en-GB" dirty="0"/>
              <a:t>Further </a:t>
            </a:r>
            <a:r>
              <a:rPr lang="en-GB" dirty="0" smtClean="0"/>
              <a:t>analyses </a:t>
            </a:r>
            <a:r>
              <a:rPr lang="en-GB" dirty="0"/>
              <a:t>often </a:t>
            </a:r>
            <a:r>
              <a:rPr lang="en-GB" dirty="0" smtClean="0"/>
              <a:t>require </a:t>
            </a:r>
            <a:r>
              <a:rPr lang="en-GB" dirty="0"/>
              <a:t>multi-variate statistical data exploration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72F31-E728-490E-9D27-BC6EC9F2353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686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E32E57-EA7D-4A3F-B01E-1B530E411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80F55C-F5CD-4F14-BF26-5AACF730D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b="1" dirty="0"/>
              <a:t>What can we quantify?</a:t>
            </a:r>
          </a:p>
          <a:p>
            <a:pPr lvl="1"/>
            <a:r>
              <a:rPr lang="en-US" dirty="0"/>
              <a:t>Regions</a:t>
            </a:r>
          </a:p>
          <a:p>
            <a:pPr lvl="1"/>
            <a:r>
              <a:rPr lang="en-US" dirty="0"/>
              <a:t>Point patterns</a:t>
            </a:r>
          </a:p>
          <a:p>
            <a:pPr lvl="1"/>
            <a:r>
              <a:rPr lang="en-US" dirty="0"/>
              <a:t>Microstructures</a:t>
            </a:r>
          </a:p>
          <a:p>
            <a:pPr lvl="1"/>
            <a:r>
              <a:rPr lang="en-US" dirty="0"/>
              <a:t>Textures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How can we quantify?</a:t>
            </a:r>
          </a:p>
          <a:p>
            <a:endParaRPr lang="en-US" dirty="0"/>
          </a:p>
          <a:p>
            <a:endParaRPr lang="fr-FR" dirty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72F31-E728-490E-9D27-BC6EC9F2353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148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585BE8-08C9-4B5D-A116-9DD1481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General 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4B3C695-B352-4452-A659-13712316A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Quantitative image analysis is a rich topic!</a:t>
            </a:r>
          </a:p>
          <a:p>
            <a:endParaRPr lang="en-GB" dirty="0"/>
          </a:p>
          <a:p>
            <a:r>
              <a:rPr lang="en-GB" dirty="0"/>
              <a:t>Find the right feature for the right image</a:t>
            </a:r>
          </a:p>
          <a:p>
            <a:pPr lvl="1"/>
            <a:r>
              <a:rPr lang="en-GB" dirty="0"/>
              <a:t>Region analysis is not the only option!</a:t>
            </a:r>
          </a:p>
          <a:p>
            <a:pPr lvl="1"/>
            <a:endParaRPr lang="en-GB" dirty="0"/>
          </a:p>
          <a:p>
            <a:r>
              <a:rPr lang="en-GB" dirty="0"/>
              <a:t>Be critical with quantitative results</a:t>
            </a:r>
          </a:p>
          <a:p>
            <a:pPr lvl="1"/>
            <a:r>
              <a:rPr lang="en-GB" dirty="0"/>
              <a:t>Do not always blindly trust computers</a:t>
            </a:r>
            <a:r>
              <a:rPr lang="en-GB" dirty="0" smtClean="0"/>
              <a:t>!</a:t>
            </a:r>
          </a:p>
          <a:p>
            <a:pPr lvl="1"/>
            <a:r>
              <a:rPr lang="en-GB" dirty="0" smtClean="0"/>
              <a:t>Validate image analysis methods</a:t>
            </a:r>
          </a:p>
          <a:p>
            <a:pPr lvl="1"/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72F31-E728-490E-9D27-BC6EC9F2353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657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7BDB55-03E8-4A6D-8D32-AF35E7CE8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end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36324F-257F-43C0-BCCF-3AFF93FFD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72F31-E728-490E-9D27-BC6EC9F2353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384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FBA39A-CF72-4B43-BC55-2B111CBC5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7613B9-25C2-4EFB-87BE-65A1D2206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2100"/>
            <a:ext cx="7886700" cy="4794251"/>
          </a:xfrm>
        </p:spPr>
        <p:txBody>
          <a:bodyPr>
            <a:normAutofit fontScale="85000" lnSpcReduction="10000"/>
          </a:bodyPr>
          <a:lstStyle/>
          <a:p>
            <a:r>
              <a:rPr lang="en-GB" sz="2000" dirty="0"/>
              <a:t>Region analysis</a:t>
            </a:r>
          </a:p>
          <a:p>
            <a:pPr lvl="1"/>
            <a:r>
              <a:rPr lang="en-GB" sz="1700" b="1" dirty="0"/>
              <a:t>Arganda-Carreras I, Andrey P (2017) </a:t>
            </a:r>
            <a:r>
              <a:rPr lang="en-GB" sz="1700" dirty="0"/>
              <a:t>Designing Image Analysis Pipelines in Light Microscopy: A Rational Approach. </a:t>
            </a:r>
            <a:r>
              <a:rPr lang="en-GB" sz="1700" dirty="0" err="1"/>
              <a:t>Markaki</a:t>
            </a:r>
            <a:r>
              <a:rPr lang="en-GB" sz="1700" dirty="0"/>
              <a:t>, Yolanda / Harz, Hartmann (Eds.) Light Microscopy: Methods and Protocols. Springer New York: New York, NY. p. 185-207 </a:t>
            </a:r>
          </a:p>
          <a:p>
            <a:pPr lvl="1"/>
            <a:r>
              <a:rPr lang="en-GB" sz="1700" b="1" dirty="0"/>
              <a:t>Iwata H, </a:t>
            </a:r>
            <a:r>
              <a:rPr lang="en-GB" sz="1700" b="1" dirty="0" err="1"/>
              <a:t>Ukai</a:t>
            </a:r>
            <a:r>
              <a:rPr lang="en-GB" sz="1700" b="1" dirty="0"/>
              <a:t> Y (2002)</a:t>
            </a:r>
            <a:r>
              <a:rPr lang="en-GB" sz="1700" dirty="0"/>
              <a:t> SHAPE: a computer program package for quantitative evaluation of biological shapes based on elliptic Fourier descriptors. J </a:t>
            </a:r>
            <a:r>
              <a:rPr lang="en-GB" sz="1700" dirty="0" err="1"/>
              <a:t>Hered</a:t>
            </a:r>
            <a:r>
              <a:rPr lang="en-GB" sz="1700" dirty="0"/>
              <a:t> , Vol. 93, No. 5, p. </a:t>
            </a:r>
            <a:r>
              <a:rPr lang="en-GB" sz="1700" dirty="0" smtClean="0"/>
              <a:t>384-385</a:t>
            </a:r>
          </a:p>
          <a:p>
            <a:pPr lvl="1"/>
            <a:r>
              <a:rPr lang="en-GB" sz="1700" b="1" dirty="0" smtClean="0"/>
              <a:t>Vergara HM, Pape C, Meechan et al. (2021)</a:t>
            </a:r>
            <a:r>
              <a:rPr lang="en-GB" sz="1700" dirty="0" smtClean="0"/>
              <a:t> Whole-body </a:t>
            </a:r>
            <a:r>
              <a:rPr lang="en-GB" sz="1700" dirty="0"/>
              <a:t>integration of gene expression and single-cell </a:t>
            </a:r>
            <a:r>
              <a:rPr lang="en-GB" sz="1700" dirty="0" smtClean="0"/>
              <a:t>morphology.  Cell</a:t>
            </a:r>
            <a:r>
              <a:rPr lang="en-GB" sz="1700" dirty="0"/>
              <a:t>, </a:t>
            </a:r>
            <a:r>
              <a:rPr lang="en-GB" sz="1700" dirty="0" smtClean="0"/>
              <a:t>184</a:t>
            </a:r>
            <a:r>
              <a:rPr lang="en-GB" sz="1700" dirty="0"/>
              <a:t>, 4819-4837.e22</a:t>
            </a:r>
            <a:endParaRPr lang="en-GB" sz="1700" dirty="0" smtClean="0"/>
          </a:p>
          <a:p>
            <a:pPr lvl="1"/>
            <a:r>
              <a:rPr lang="en-GB" sz="1700" b="1" dirty="0" err="1" smtClean="0"/>
              <a:t>Zinchenko</a:t>
            </a:r>
            <a:r>
              <a:rPr lang="en-GB" sz="1700" b="1" dirty="0" smtClean="0"/>
              <a:t> V, Hugger J, </a:t>
            </a:r>
            <a:r>
              <a:rPr lang="en-GB" sz="1700" b="1" dirty="0" err="1" smtClean="0"/>
              <a:t>Uhlmann</a:t>
            </a:r>
            <a:r>
              <a:rPr lang="en-GB" sz="1700" b="1" dirty="0" smtClean="0"/>
              <a:t> V, Arendt D, </a:t>
            </a:r>
            <a:r>
              <a:rPr lang="en-GB" sz="1700" b="1" dirty="0" err="1" smtClean="0"/>
              <a:t>Kreshuk</a:t>
            </a:r>
            <a:r>
              <a:rPr lang="en-GB" sz="1700" b="1" dirty="0" smtClean="0"/>
              <a:t> A (2023) </a:t>
            </a:r>
            <a:r>
              <a:rPr lang="en-GB" sz="1700" dirty="0" err="1" smtClean="0"/>
              <a:t>MorphoFeatures</a:t>
            </a:r>
            <a:r>
              <a:rPr lang="en-GB" sz="1700" dirty="0" smtClean="0"/>
              <a:t> </a:t>
            </a:r>
            <a:r>
              <a:rPr lang="en-GB" sz="1700" dirty="0"/>
              <a:t>for unsupervised exploration of cell types, tissues, and organs in volume electron </a:t>
            </a:r>
            <a:r>
              <a:rPr lang="en-GB" sz="1700" dirty="0" smtClean="0"/>
              <a:t>microscopy. </a:t>
            </a:r>
            <a:r>
              <a:rPr lang="en-GB" sz="1700" dirty="0" err="1" smtClean="0"/>
              <a:t>eLife</a:t>
            </a:r>
            <a:r>
              <a:rPr lang="en-GB" sz="1700" dirty="0"/>
              <a:t>, </a:t>
            </a:r>
            <a:r>
              <a:rPr lang="en-GB" sz="1700" dirty="0" err="1"/>
              <a:t>eLife</a:t>
            </a:r>
            <a:r>
              <a:rPr lang="en-GB" sz="1700" dirty="0"/>
              <a:t> Sciences Publications, Ltd, </a:t>
            </a:r>
            <a:r>
              <a:rPr lang="en-GB" sz="1700" dirty="0" smtClean="0"/>
              <a:t>12</a:t>
            </a:r>
            <a:r>
              <a:rPr lang="en-GB" sz="1700" dirty="0"/>
              <a:t>, e80918</a:t>
            </a:r>
            <a:endParaRPr lang="en-GB" sz="1700" dirty="0" smtClean="0"/>
          </a:p>
          <a:p>
            <a:pPr lvl="1"/>
            <a:r>
              <a:rPr lang="en-GB" sz="1700" b="1" dirty="0" smtClean="0"/>
              <a:t>Legland</a:t>
            </a:r>
            <a:r>
              <a:rPr lang="en-GB" sz="1700" b="1" dirty="0"/>
              <a:t>, D. &amp; Beaugrand, J</a:t>
            </a:r>
            <a:r>
              <a:rPr lang="en-GB" sz="1700" b="1" dirty="0" smtClean="0"/>
              <a:t>. (2013) </a:t>
            </a:r>
            <a:r>
              <a:rPr lang="en-GB" sz="1700" dirty="0" smtClean="0"/>
              <a:t>Automated </a:t>
            </a:r>
            <a:r>
              <a:rPr lang="en-GB" sz="1700" dirty="0"/>
              <a:t>clustering of </a:t>
            </a:r>
            <a:r>
              <a:rPr lang="en-GB" sz="1700" dirty="0" err="1"/>
              <a:t>lignocellulosic</a:t>
            </a:r>
            <a:r>
              <a:rPr lang="en-GB" sz="1700" dirty="0"/>
              <a:t> fibres based on morphometric features and using clustering of </a:t>
            </a:r>
            <a:r>
              <a:rPr lang="en-GB" sz="1700" dirty="0" smtClean="0"/>
              <a:t>variables. Industrial </a:t>
            </a:r>
            <a:r>
              <a:rPr lang="en-GB" sz="1700" dirty="0"/>
              <a:t>Crops and Products, </a:t>
            </a:r>
            <a:r>
              <a:rPr lang="en-GB" sz="1700" dirty="0" smtClean="0"/>
              <a:t>45</a:t>
            </a:r>
            <a:r>
              <a:rPr lang="en-GB" sz="1700" dirty="0"/>
              <a:t>, 253 </a:t>
            </a:r>
            <a:r>
              <a:rPr lang="en-GB" sz="1700" dirty="0" smtClean="0"/>
              <a:t>– 261.</a:t>
            </a:r>
            <a:endParaRPr lang="en-GB" sz="1700" dirty="0"/>
          </a:p>
          <a:p>
            <a:r>
              <a:rPr lang="en-GB" sz="2000" dirty="0"/>
              <a:t>Point pattern analysis</a:t>
            </a:r>
          </a:p>
          <a:p>
            <a:pPr lvl="1"/>
            <a:r>
              <a:rPr lang="en-GB" sz="1700" b="1" dirty="0" err="1"/>
              <a:t>Cressie</a:t>
            </a:r>
            <a:r>
              <a:rPr lang="en-GB" sz="1700" b="1" dirty="0"/>
              <a:t>, Noel A. (1991) </a:t>
            </a:r>
            <a:r>
              <a:rPr lang="en-GB" sz="1700" dirty="0"/>
              <a:t>Statistics for spatial data. John Wiley and Sons.</a:t>
            </a:r>
          </a:p>
          <a:p>
            <a:pPr lvl="1"/>
            <a:r>
              <a:rPr lang="en-GB" sz="1700" b="1" dirty="0" err="1"/>
              <a:t>Lagache</a:t>
            </a:r>
            <a:r>
              <a:rPr lang="en-GB" sz="1700" b="1" dirty="0"/>
              <a:t> T, Lang G, </a:t>
            </a:r>
            <a:r>
              <a:rPr lang="en-GB" sz="1700" b="1" dirty="0" err="1"/>
              <a:t>Sauvonnet</a:t>
            </a:r>
            <a:r>
              <a:rPr lang="en-GB" sz="1700" b="1" dirty="0"/>
              <a:t> N, Olivo-Marin JC (2013) </a:t>
            </a:r>
            <a:r>
              <a:rPr lang="en-GB" sz="1700" dirty="0"/>
              <a:t>Analysis of the spatial organization of molecules with robust statistics. PLOS ONE, Vol. 8(12) 1-7</a:t>
            </a:r>
            <a:r>
              <a:rPr lang="en-GB" sz="1700" dirty="0" smtClean="0"/>
              <a:t>.</a:t>
            </a:r>
          </a:p>
          <a:p>
            <a:pPr lvl="1"/>
            <a:r>
              <a:rPr lang="en-GB" sz="1700" b="1" dirty="0"/>
              <a:t>Legland, D.; Devaux, M.-F. &amp; Guillon, F</a:t>
            </a:r>
            <a:r>
              <a:rPr lang="en-GB" sz="1700" b="1" dirty="0" smtClean="0"/>
              <a:t>. (2014)</a:t>
            </a:r>
            <a:r>
              <a:rPr lang="en-GB" sz="1700" dirty="0" smtClean="0"/>
              <a:t> Statistical </a:t>
            </a:r>
            <a:r>
              <a:rPr lang="en-GB" sz="1700" dirty="0"/>
              <a:t>mapping of maize bundle intensity at the stem scale using spatial normalisation of replicated </a:t>
            </a:r>
            <a:r>
              <a:rPr lang="en-GB" sz="1700" dirty="0" smtClean="0"/>
              <a:t>images. </a:t>
            </a:r>
            <a:r>
              <a:rPr lang="en-GB" sz="1700" dirty="0" err="1" smtClean="0"/>
              <a:t>PLoS</a:t>
            </a:r>
            <a:r>
              <a:rPr lang="en-GB" sz="1700" dirty="0" smtClean="0"/>
              <a:t> </a:t>
            </a:r>
            <a:r>
              <a:rPr lang="en-GB" sz="1700" dirty="0"/>
              <a:t>ONE, </a:t>
            </a:r>
            <a:r>
              <a:rPr lang="en-GB" sz="1700" dirty="0" smtClean="0"/>
              <a:t>9</a:t>
            </a:r>
            <a:r>
              <a:rPr lang="en-GB" sz="1700" dirty="0"/>
              <a:t>, e90673</a:t>
            </a:r>
          </a:p>
          <a:p>
            <a:pPr lvl="1"/>
            <a:r>
              <a:rPr lang="en-GB" sz="1700" b="1" dirty="0" err="1"/>
              <a:t>Behanova</a:t>
            </a:r>
            <a:r>
              <a:rPr lang="en-GB" sz="1700" b="1" dirty="0"/>
              <a:t> A, Klemm A and </a:t>
            </a:r>
            <a:r>
              <a:rPr lang="en-GB" sz="1700" b="1" dirty="0" err="1"/>
              <a:t>Wählby</a:t>
            </a:r>
            <a:r>
              <a:rPr lang="en-GB" sz="1700" b="1" dirty="0"/>
              <a:t> C (2022) </a:t>
            </a:r>
            <a:r>
              <a:rPr lang="en-GB" sz="1700" dirty="0"/>
              <a:t>Spatial Statistics for Understanding Tissue Organization. Front. Physiol. 13:832417. </a:t>
            </a:r>
            <a:r>
              <a:rPr lang="en-GB" sz="1700" dirty="0" err="1"/>
              <a:t>doi</a:t>
            </a:r>
            <a:r>
              <a:rPr lang="en-GB" sz="1700" dirty="0"/>
              <a:t>: 10.3389/fphys.2022.832417.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72F31-E728-490E-9D27-BC6EC9F2353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599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FBA39A-CF72-4B43-BC55-2B111CBC5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7613B9-25C2-4EFB-87BE-65A1D2206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Microstructure</a:t>
            </a:r>
            <a:endParaRPr lang="en-US" sz="2400" dirty="0"/>
          </a:p>
          <a:p>
            <a:pPr lvl="1"/>
            <a:r>
              <a:rPr lang="en-US" sz="1400" b="1" dirty="0" err="1"/>
              <a:t>Torquato</a:t>
            </a:r>
            <a:r>
              <a:rPr lang="en-US" sz="1400" b="1" dirty="0"/>
              <a:t> S (2002) </a:t>
            </a:r>
            <a:r>
              <a:rPr lang="en-US" sz="1400" dirty="0"/>
              <a:t>Random Heterogeneous Materials: Microstructure and Macroscopic Properties, Springer, New York.</a:t>
            </a:r>
          </a:p>
          <a:p>
            <a:pPr lvl="1"/>
            <a:r>
              <a:rPr lang="fr-FR" sz="1400" b="1" dirty="0"/>
              <a:t>Doube </a:t>
            </a:r>
            <a:r>
              <a:rPr lang="fr-FR" sz="1400" b="1" dirty="0" smtClean="0"/>
              <a:t>M et al. </a:t>
            </a:r>
            <a:r>
              <a:rPr lang="fr-FR" sz="1400" b="1" dirty="0"/>
              <a:t>(2010</a:t>
            </a:r>
            <a:r>
              <a:rPr lang="fr-FR" sz="1400" b="1" dirty="0" smtClean="0"/>
              <a:t>)</a:t>
            </a:r>
            <a:r>
              <a:rPr lang="fr-FR" sz="1400" dirty="0" smtClean="0"/>
              <a:t> </a:t>
            </a:r>
            <a:r>
              <a:rPr lang="fr-FR" sz="1400" dirty="0" err="1"/>
              <a:t>BoneJ</a:t>
            </a:r>
            <a:r>
              <a:rPr lang="fr-FR" sz="1400" dirty="0"/>
              <a:t>: free and extensible </a:t>
            </a:r>
            <a:r>
              <a:rPr lang="fr-FR" sz="1400" dirty="0" err="1"/>
              <a:t>bone</a:t>
            </a:r>
            <a:r>
              <a:rPr lang="fr-FR" sz="1400" dirty="0"/>
              <a:t> image </a:t>
            </a:r>
            <a:r>
              <a:rPr lang="fr-FR" sz="1400" dirty="0" err="1"/>
              <a:t>analysis</a:t>
            </a:r>
            <a:r>
              <a:rPr lang="fr-FR" sz="1400" dirty="0"/>
              <a:t> in </a:t>
            </a:r>
            <a:r>
              <a:rPr lang="fr-FR" sz="1400" dirty="0" err="1"/>
              <a:t>ImageJ</a:t>
            </a:r>
            <a:r>
              <a:rPr lang="fr-FR" sz="1400" dirty="0"/>
              <a:t>. Bone, Vol. 47, No. 6  p. 1076-1079</a:t>
            </a:r>
            <a:r>
              <a:rPr lang="fr-FR" sz="1400" dirty="0" smtClean="0"/>
              <a:t>.</a:t>
            </a:r>
            <a:endParaRPr lang="fr-FR" sz="1400" dirty="0"/>
          </a:p>
          <a:p>
            <a:pPr lvl="1"/>
            <a:r>
              <a:rPr lang="fr-FR" sz="1400" b="1" dirty="0" err="1"/>
              <a:t>Feeney</a:t>
            </a:r>
            <a:r>
              <a:rPr lang="fr-FR" sz="1400" b="1" dirty="0"/>
              <a:t> </a:t>
            </a:r>
            <a:r>
              <a:rPr lang="fr-FR" sz="1400" b="1" dirty="0" smtClean="0"/>
              <a:t>E, </a:t>
            </a:r>
            <a:r>
              <a:rPr lang="fr-FR" sz="1400" b="1" dirty="0" err="1"/>
              <a:t>Lamichhane</a:t>
            </a:r>
            <a:r>
              <a:rPr lang="fr-FR" sz="1400" b="1" dirty="0"/>
              <a:t> P, Sheehan JJ (2021) </a:t>
            </a:r>
            <a:r>
              <a:rPr lang="fr-FR" sz="1400" dirty="0"/>
              <a:t>The </a:t>
            </a:r>
            <a:r>
              <a:rPr lang="fr-FR" sz="1400" dirty="0" err="1"/>
              <a:t>cheese</a:t>
            </a:r>
            <a:r>
              <a:rPr lang="fr-FR" sz="1400" dirty="0"/>
              <a:t> matrix: </a:t>
            </a:r>
            <a:r>
              <a:rPr lang="fr-FR" sz="1400" dirty="0" err="1"/>
              <a:t>understanding</a:t>
            </a:r>
            <a:r>
              <a:rPr lang="fr-FR" sz="1400" dirty="0"/>
              <a:t> the impact of </a:t>
            </a:r>
            <a:r>
              <a:rPr lang="fr-FR" sz="1400" dirty="0" err="1"/>
              <a:t>cheese</a:t>
            </a:r>
            <a:r>
              <a:rPr lang="fr-FR" sz="1400" dirty="0"/>
              <a:t> structure on aspects of </a:t>
            </a:r>
            <a:r>
              <a:rPr lang="fr-FR" sz="1400" dirty="0" err="1"/>
              <a:t>cardiovascular</a:t>
            </a:r>
            <a:r>
              <a:rPr lang="fr-FR" sz="1400" dirty="0"/>
              <a:t> </a:t>
            </a:r>
            <a:r>
              <a:rPr lang="fr-FR" sz="1400" dirty="0" err="1"/>
              <a:t>health</a:t>
            </a:r>
            <a:r>
              <a:rPr lang="fr-FR" sz="1400" dirty="0"/>
              <a:t> – a </a:t>
            </a:r>
            <a:r>
              <a:rPr lang="fr-FR" sz="1400" dirty="0" err="1"/>
              <a:t>food</a:t>
            </a:r>
            <a:r>
              <a:rPr lang="fr-FR" sz="1400" dirty="0"/>
              <a:t> science and a </a:t>
            </a:r>
            <a:r>
              <a:rPr lang="fr-FR" sz="1400" dirty="0" err="1"/>
              <a:t>human</a:t>
            </a:r>
            <a:r>
              <a:rPr lang="fr-FR" sz="1400" dirty="0"/>
              <a:t> nutrition perspective. International Journal of </a:t>
            </a:r>
            <a:r>
              <a:rPr lang="fr-FR" sz="1400" dirty="0" err="1"/>
              <a:t>Dairy</a:t>
            </a:r>
            <a:r>
              <a:rPr lang="fr-FR" sz="1400" dirty="0"/>
              <a:t> </a:t>
            </a:r>
            <a:r>
              <a:rPr lang="fr-FR" sz="1400" dirty="0" err="1"/>
              <a:t>Technology</a:t>
            </a:r>
            <a:r>
              <a:rPr lang="fr-FR" sz="1400" dirty="0"/>
              <a:t> , Vol. 74, No. 4 p. 656-670 </a:t>
            </a:r>
          </a:p>
          <a:p>
            <a:pPr lvl="1"/>
            <a:r>
              <a:rPr lang="fr-FR" sz="1400" b="1" dirty="0"/>
              <a:t>Hormann K, </a:t>
            </a:r>
            <a:r>
              <a:rPr lang="fr-FR" sz="1400" b="1" dirty="0" err="1"/>
              <a:t>Baranau</a:t>
            </a:r>
            <a:r>
              <a:rPr lang="fr-FR" sz="1400" b="1" dirty="0"/>
              <a:t> V, </a:t>
            </a:r>
            <a:r>
              <a:rPr lang="fr-FR" sz="1400" b="1" dirty="0" err="1"/>
              <a:t>Hlushkou</a:t>
            </a:r>
            <a:r>
              <a:rPr lang="fr-FR" sz="1400" b="1" dirty="0"/>
              <a:t> D, </a:t>
            </a:r>
            <a:r>
              <a:rPr lang="fr-FR" sz="1400" b="1" dirty="0" err="1"/>
              <a:t>Holtzel</a:t>
            </a:r>
            <a:r>
              <a:rPr lang="fr-FR" sz="1400" b="1" dirty="0"/>
              <a:t> A, </a:t>
            </a:r>
            <a:r>
              <a:rPr lang="fr-FR" sz="1400" b="1" dirty="0" err="1"/>
              <a:t>Tallarek</a:t>
            </a:r>
            <a:r>
              <a:rPr lang="fr-FR" sz="1400" b="1" dirty="0"/>
              <a:t> U (2016) </a:t>
            </a:r>
            <a:r>
              <a:rPr lang="fr-FR" sz="1400" dirty="0" err="1"/>
              <a:t>Topological</a:t>
            </a:r>
            <a:r>
              <a:rPr lang="fr-FR" sz="1400" dirty="0"/>
              <a:t> </a:t>
            </a:r>
            <a:r>
              <a:rPr lang="fr-FR" sz="1400" dirty="0" err="1"/>
              <a:t>analysis</a:t>
            </a:r>
            <a:r>
              <a:rPr lang="fr-FR" sz="1400" dirty="0"/>
              <a:t> of non-</a:t>
            </a:r>
            <a:r>
              <a:rPr lang="fr-FR" sz="1400" dirty="0" err="1"/>
              <a:t>granular</a:t>
            </a:r>
            <a:r>
              <a:rPr lang="fr-FR" sz="1400" dirty="0"/>
              <a:t>, </a:t>
            </a:r>
            <a:r>
              <a:rPr lang="fr-FR" sz="1400" dirty="0" err="1"/>
              <a:t>disordered</a:t>
            </a:r>
            <a:r>
              <a:rPr lang="fr-FR" sz="1400" dirty="0"/>
              <a:t> </a:t>
            </a:r>
            <a:r>
              <a:rPr lang="fr-FR" sz="1400" dirty="0" err="1"/>
              <a:t>porous</a:t>
            </a:r>
            <a:r>
              <a:rPr lang="fr-FR" sz="1400" dirty="0"/>
              <a:t> media: </a:t>
            </a:r>
            <a:r>
              <a:rPr lang="fr-FR" sz="1400" dirty="0" err="1"/>
              <a:t>determination</a:t>
            </a:r>
            <a:r>
              <a:rPr lang="fr-FR" sz="1400" dirty="0"/>
              <a:t> of pore </a:t>
            </a:r>
            <a:r>
              <a:rPr lang="fr-FR" sz="1400" dirty="0" err="1"/>
              <a:t>connectivity</a:t>
            </a:r>
            <a:r>
              <a:rPr lang="fr-FR" sz="1400" dirty="0"/>
              <a:t>, pore coordination, and </a:t>
            </a:r>
            <a:r>
              <a:rPr lang="fr-FR" sz="1400" dirty="0" err="1"/>
              <a:t>geometric</a:t>
            </a:r>
            <a:r>
              <a:rPr lang="fr-FR" sz="1400" dirty="0"/>
              <a:t> </a:t>
            </a:r>
            <a:r>
              <a:rPr lang="fr-FR" sz="1400" dirty="0" err="1"/>
              <a:t>tortuosity</a:t>
            </a:r>
            <a:r>
              <a:rPr lang="fr-FR" sz="1400" dirty="0"/>
              <a:t> in </a:t>
            </a:r>
            <a:r>
              <a:rPr lang="fr-FR" sz="1400" dirty="0" err="1"/>
              <a:t>physically</a:t>
            </a:r>
            <a:r>
              <a:rPr lang="fr-FR" sz="1400" dirty="0"/>
              <a:t> </a:t>
            </a:r>
            <a:r>
              <a:rPr lang="fr-FR" sz="1400" dirty="0" err="1"/>
              <a:t>reconstructed</a:t>
            </a:r>
            <a:r>
              <a:rPr lang="fr-FR" sz="1400" dirty="0"/>
              <a:t> </a:t>
            </a:r>
            <a:r>
              <a:rPr lang="fr-FR" sz="1400" dirty="0" err="1"/>
              <a:t>silica</a:t>
            </a:r>
            <a:r>
              <a:rPr lang="fr-FR" sz="1400" dirty="0"/>
              <a:t> </a:t>
            </a:r>
            <a:r>
              <a:rPr lang="fr-FR" sz="1400" dirty="0" err="1"/>
              <a:t>monoliths</a:t>
            </a:r>
            <a:r>
              <a:rPr lang="fr-FR" sz="1400" dirty="0"/>
              <a:t>. New J. </a:t>
            </a:r>
            <a:r>
              <a:rPr lang="fr-FR" sz="1400" dirty="0" err="1"/>
              <a:t>Chem</a:t>
            </a:r>
            <a:r>
              <a:rPr lang="fr-FR" sz="1400" dirty="0"/>
              <a:t>. </a:t>
            </a:r>
            <a:endParaRPr lang="fr-FR" sz="1400" dirty="0" smtClean="0"/>
          </a:p>
          <a:p>
            <a:pPr lvl="1"/>
            <a:r>
              <a:rPr lang="en-GB" sz="1400" b="1" dirty="0"/>
              <a:t>Silva, J. V. C.; Legland, D.; Cauty, C.; </a:t>
            </a:r>
            <a:r>
              <a:rPr lang="en-GB" sz="1400" b="1" dirty="0" err="1"/>
              <a:t>Kolotuev</a:t>
            </a:r>
            <a:r>
              <a:rPr lang="en-GB" sz="1400" b="1" dirty="0"/>
              <a:t>, I. &amp; Floury, J. (2015)</a:t>
            </a:r>
            <a:r>
              <a:rPr lang="en-GB" sz="1400" dirty="0"/>
              <a:t> Characterization of the microstructure of dairy systems using automated image analysis. Food Hydrocolloids, 44, </a:t>
            </a:r>
            <a:r>
              <a:rPr lang="en-GB" sz="1400" dirty="0" smtClean="0"/>
              <a:t>360-371</a:t>
            </a:r>
            <a:endParaRPr lang="fr-FR" sz="1600" dirty="0"/>
          </a:p>
          <a:p>
            <a:r>
              <a:rPr lang="fr-FR" sz="2000" dirty="0"/>
              <a:t>Texture </a:t>
            </a:r>
            <a:r>
              <a:rPr lang="fr-FR" sz="2000" dirty="0" err="1"/>
              <a:t>analysis</a:t>
            </a:r>
            <a:endParaRPr lang="fr-FR" sz="2000" dirty="0"/>
          </a:p>
          <a:p>
            <a:pPr lvl="1"/>
            <a:r>
              <a:rPr lang="en-US" sz="1400" b="1" dirty="0" err="1"/>
              <a:t>Haralick</a:t>
            </a:r>
            <a:r>
              <a:rPr lang="en-US" sz="1400" b="1" dirty="0"/>
              <a:t> RM (1979) </a:t>
            </a:r>
            <a:r>
              <a:rPr lang="en-US" sz="1400" dirty="0"/>
              <a:t>Statistical and structural approaches to texture. Proc. IEEE , Vol. 67(5) p. 786-804</a:t>
            </a:r>
          </a:p>
          <a:p>
            <a:pPr lvl="1"/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72F31-E728-490E-9D27-BC6EC9F2353E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754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FBA39A-CF72-4B43-BC55-2B111CBC5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7613B9-25C2-4EFB-87BE-65A1D2206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Perimeter / Surface area</a:t>
            </a:r>
          </a:p>
          <a:p>
            <a:pPr lvl="1"/>
            <a:r>
              <a:rPr lang="en-GB" sz="1600" b="1" dirty="0"/>
              <a:t>Serra, </a:t>
            </a:r>
            <a:r>
              <a:rPr lang="en-GB" sz="1600" b="1" dirty="0" smtClean="0"/>
              <a:t>J. (1982) </a:t>
            </a:r>
            <a:r>
              <a:rPr lang="en-GB" sz="1600" dirty="0" smtClean="0"/>
              <a:t>Image </a:t>
            </a:r>
            <a:r>
              <a:rPr lang="en-GB" sz="1600" dirty="0"/>
              <a:t>Analysis and Mathematical Morphology. Volume </a:t>
            </a:r>
            <a:r>
              <a:rPr lang="en-GB" sz="1600" dirty="0" smtClean="0"/>
              <a:t>1. </a:t>
            </a:r>
            <a:r>
              <a:rPr lang="en-GB" sz="1600" dirty="0"/>
              <a:t>Academic </a:t>
            </a:r>
            <a:r>
              <a:rPr lang="en-GB" sz="1600" dirty="0" smtClean="0"/>
              <a:t>Press</a:t>
            </a:r>
          </a:p>
          <a:p>
            <a:pPr lvl="1"/>
            <a:r>
              <a:rPr lang="en-GB" sz="1600" b="1" dirty="0" err="1" smtClean="0"/>
              <a:t>Lorensen</a:t>
            </a:r>
            <a:r>
              <a:rPr lang="en-GB" sz="1600" b="1" dirty="0" smtClean="0"/>
              <a:t> WE </a:t>
            </a:r>
            <a:r>
              <a:rPr lang="en-GB" sz="1600" b="1" dirty="0"/>
              <a:t>&amp; Cline, </a:t>
            </a:r>
            <a:r>
              <a:rPr lang="en-GB" sz="1600" b="1" dirty="0" smtClean="0"/>
              <a:t>HE (1987) </a:t>
            </a:r>
            <a:r>
              <a:rPr lang="en-GB" sz="1600" dirty="0" smtClean="0"/>
              <a:t>Marching </a:t>
            </a:r>
            <a:r>
              <a:rPr lang="en-GB" sz="1600" dirty="0"/>
              <a:t>Cubes: A High Resolution 3D Surface Construction </a:t>
            </a:r>
            <a:r>
              <a:rPr lang="en-GB" sz="1600" dirty="0" smtClean="0"/>
              <a:t>Algorithm. Proceedings </a:t>
            </a:r>
            <a:r>
              <a:rPr lang="en-GB" sz="1600" dirty="0"/>
              <a:t>of the 14th Annual Conference on Computer Graphics and Interactive Techniques, </a:t>
            </a:r>
            <a:r>
              <a:rPr lang="en-GB" sz="1600" dirty="0" smtClean="0"/>
              <a:t>ACM</a:t>
            </a:r>
            <a:r>
              <a:rPr lang="en-GB" sz="1600" dirty="0"/>
              <a:t>, </a:t>
            </a:r>
            <a:r>
              <a:rPr lang="en-GB" sz="1600" dirty="0" smtClean="0"/>
              <a:t>163-169</a:t>
            </a:r>
          </a:p>
          <a:p>
            <a:pPr lvl="1"/>
            <a:r>
              <a:rPr lang="en-GB" sz="1600" b="1" dirty="0" err="1" smtClean="0"/>
              <a:t>Coeurjolly</a:t>
            </a:r>
            <a:r>
              <a:rPr lang="en-GB" sz="1600" b="1" dirty="0" smtClean="0"/>
              <a:t> D</a:t>
            </a:r>
            <a:r>
              <a:rPr lang="en-GB" sz="1600" b="1" dirty="0"/>
              <a:t>,</a:t>
            </a:r>
            <a:r>
              <a:rPr lang="en-GB" sz="1600" b="1" dirty="0" smtClean="0"/>
              <a:t> </a:t>
            </a:r>
            <a:r>
              <a:rPr lang="en-GB" sz="1600" b="1" dirty="0" err="1" smtClean="0"/>
              <a:t>Flin</a:t>
            </a:r>
            <a:r>
              <a:rPr lang="en-GB" sz="1600" b="1" dirty="0" smtClean="0"/>
              <a:t> F, </a:t>
            </a:r>
            <a:r>
              <a:rPr lang="en-GB" sz="1600" b="1" dirty="0" err="1" smtClean="0"/>
              <a:t>Teytaud</a:t>
            </a:r>
            <a:r>
              <a:rPr lang="en-GB" sz="1600" b="1" dirty="0" smtClean="0"/>
              <a:t> O </a:t>
            </a:r>
            <a:r>
              <a:rPr lang="en-GB" sz="1600" b="1" dirty="0"/>
              <a:t>&amp; </a:t>
            </a:r>
            <a:r>
              <a:rPr lang="en-GB" sz="1600" b="1" dirty="0" smtClean="0"/>
              <a:t>Tougne L (2002) </a:t>
            </a:r>
            <a:r>
              <a:rPr lang="en-GB" sz="1600" dirty="0" smtClean="0"/>
              <a:t>Multigrid </a:t>
            </a:r>
            <a:r>
              <a:rPr lang="en-GB" sz="1600" dirty="0"/>
              <a:t>convergence and surface area </a:t>
            </a:r>
            <a:r>
              <a:rPr lang="en-GB" sz="1600" dirty="0" smtClean="0"/>
              <a:t>estimation. Geometry</a:t>
            </a:r>
            <a:r>
              <a:rPr lang="en-GB" sz="1600" dirty="0"/>
              <a:t>, Morphology, . . . </a:t>
            </a:r>
            <a:r>
              <a:rPr lang="en-GB" sz="1600" dirty="0" smtClean="0"/>
              <a:t>LNCS </a:t>
            </a:r>
            <a:r>
              <a:rPr lang="en-GB" sz="1600" dirty="0"/>
              <a:t>2616, 2002, 2616, 101-119</a:t>
            </a:r>
            <a:endParaRPr lang="en-GB" sz="1600" dirty="0" smtClean="0"/>
          </a:p>
          <a:p>
            <a:pPr lvl="1"/>
            <a:r>
              <a:rPr lang="en-GB" sz="1600" b="1" dirty="0" err="1"/>
              <a:t>Ohser</a:t>
            </a:r>
            <a:r>
              <a:rPr lang="en-GB" sz="1600" b="1" dirty="0"/>
              <a:t>, J. &amp; </a:t>
            </a:r>
            <a:r>
              <a:rPr lang="en-GB" sz="1600" b="1" dirty="0" err="1"/>
              <a:t>Schladitz</a:t>
            </a:r>
            <a:r>
              <a:rPr lang="en-GB" sz="1600" b="1" dirty="0"/>
              <a:t>, K</a:t>
            </a:r>
            <a:r>
              <a:rPr lang="en-GB" sz="1600" b="1" dirty="0" smtClean="0"/>
              <a:t>. (2009) </a:t>
            </a:r>
            <a:r>
              <a:rPr lang="en-GB" sz="1600" dirty="0" smtClean="0"/>
              <a:t>3D </a:t>
            </a:r>
            <a:r>
              <a:rPr lang="en-GB" sz="1600" dirty="0"/>
              <a:t>Images of Materials </a:t>
            </a:r>
            <a:r>
              <a:rPr lang="en-GB" sz="1600" dirty="0" smtClean="0"/>
              <a:t>Structures. WILEY-VCH </a:t>
            </a:r>
            <a:r>
              <a:rPr lang="en-GB" sz="1600" dirty="0" err="1"/>
              <a:t>Verlag</a:t>
            </a:r>
            <a:r>
              <a:rPr lang="en-GB" sz="1600" dirty="0"/>
              <a:t> GmbH &amp; Co. </a:t>
            </a:r>
            <a:r>
              <a:rPr lang="en-GB" sz="1600" dirty="0" err="1"/>
              <a:t>KGaA</a:t>
            </a:r>
            <a:r>
              <a:rPr lang="en-GB" sz="1600" dirty="0"/>
              <a:t>, </a:t>
            </a:r>
            <a:r>
              <a:rPr lang="en-GB" sz="1600" dirty="0" err="1" smtClean="0"/>
              <a:t>Weinheim</a:t>
            </a:r>
            <a:endParaRPr lang="en-GB" sz="1600" dirty="0" smtClean="0"/>
          </a:p>
          <a:p>
            <a:pPr lvl="1"/>
            <a:r>
              <a:rPr lang="en-GB" sz="1600" b="1" dirty="0"/>
              <a:t>Legland, D.; </a:t>
            </a:r>
            <a:r>
              <a:rPr lang="en-GB" sz="1600" b="1" dirty="0" err="1"/>
              <a:t>Kiêu</a:t>
            </a:r>
            <a:r>
              <a:rPr lang="en-GB" sz="1600" b="1" dirty="0"/>
              <a:t>, K. &amp; Devaux, M.-F</a:t>
            </a:r>
            <a:r>
              <a:rPr lang="en-GB" sz="1600" b="1" dirty="0" smtClean="0"/>
              <a:t>. (2007) </a:t>
            </a:r>
            <a:r>
              <a:rPr lang="en-GB" sz="1600" dirty="0" smtClean="0"/>
              <a:t>Computation </a:t>
            </a:r>
            <a:r>
              <a:rPr lang="en-GB" sz="1600" dirty="0"/>
              <a:t>of </a:t>
            </a:r>
            <a:r>
              <a:rPr lang="en-GB" sz="1600" dirty="0" err="1"/>
              <a:t>Minkowski</a:t>
            </a:r>
            <a:r>
              <a:rPr lang="en-GB" sz="1600" dirty="0"/>
              <a:t> measures on 2D and 3D binary </a:t>
            </a:r>
            <a:r>
              <a:rPr lang="en-GB" sz="1600" dirty="0" smtClean="0"/>
              <a:t>images. Image </a:t>
            </a:r>
            <a:r>
              <a:rPr lang="en-GB" sz="1600" dirty="0"/>
              <a:t>Analysis and Stereology, </a:t>
            </a:r>
            <a:r>
              <a:rPr lang="en-GB" sz="1600" dirty="0" smtClean="0"/>
              <a:t>26</a:t>
            </a:r>
            <a:r>
              <a:rPr lang="en-GB" sz="1600" dirty="0"/>
              <a:t>, </a:t>
            </a:r>
            <a:r>
              <a:rPr lang="en-GB" sz="1600" dirty="0" smtClean="0"/>
              <a:t>83-92</a:t>
            </a:r>
          </a:p>
          <a:p>
            <a:pPr lvl="1"/>
            <a:r>
              <a:rPr lang="en-GB" sz="1600" b="1" dirty="0" smtClean="0"/>
              <a:t>Lehmann</a:t>
            </a:r>
            <a:r>
              <a:rPr lang="en-GB" sz="1600" b="1" dirty="0"/>
              <a:t>, G. &amp; Legland, </a:t>
            </a:r>
            <a:r>
              <a:rPr lang="en-GB" sz="1600" b="1" dirty="0" smtClean="0"/>
              <a:t>D. (2012) </a:t>
            </a:r>
            <a:r>
              <a:rPr lang="en-GB" sz="1600" dirty="0" smtClean="0"/>
              <a:t>Efficient </a:t>
            </a:r>
            <a:r>
              <a:rPr lang="en-GB" sz="1600" dirty="0"/>
              <a:t>n-dimensional surface estimation using </a:t>
            </a:r>
            <a:r>
              <a:rPr lang="en-GB" sz="1600" dirty="0" err="1"/>
              <a:t>crofton</a:t>
            </a:r>
            <a:r>
              <a:rPr lang="en-GB" sz="1600" dirty="0"/>
              <a:t> formula and run-length </a:t>
            </a:r>
            <a:r>
              <a:rPr lang="en-GB" sz="1600" dirty="0" smtClean="0"/>
              <a:t>encoding. The </a:t>
            </a:r>
            <a:r>
              <a:rPr lang="en-GB" sz="1600" dirty="0"/>
              <a:t>Insight </a:t>
            </a:r>
            <a:r>
              <a:rPr lang="en-GB" sz="1600" dirty="0" smtClean="0"/>
              <a:t>Journal</a:t>
            </a:r>
          </a:p>
          <a:p>
            <a:pPr lvl="1"/>
            <a:r>
              <a:rPr lang="en-GB" sz="1600" b="1" dirty="0" err="1" smtClean="0"/>
              <a:t>Ziegel</a:t>
            </a:r>
            <a:r>
              <a:rPr lang="en-GB" sz="1600" b="1" dirty="0"/>
              <a:t>, J. &amp; </a:t>
            </a:r>
            <a:r>
              <a:rPr lang="en-GB" sz="1600" b="1" dirty="0" err="1"/>
              <a:t>Kiderlen</a:t>
            </a:r>
            <a:r>
              <a:rPr lang="en-GB" sz="1600" b="1" dirty="0"/>
              <a:t>, M</a:t>
            </a:r>
            <a:r>
              <a:rPr lang="en-GB" sz="1600" b="1" dirty="0" smtClean="0"/>
              <a:t>. (2010) </a:t>
            </a:r>
            <a:r>
              <a:rPr lang="en-GB" sz="1600" dirty="0" smtClean="0"/>
              <a:t>Estimation </a:t>
            </a:r>
            <a:r>
              <a:rPr lang="en-GB" sz="1600" dirty="0"/>
              <a:t>of surface area and surface area measure of three-dimensional sets from </a:t>
            </a:r>
            <a:r>
              <a:rPr lang="en-GB" sz="1600" dirty="0" err="1" smtClean="0"/>
              <a:t>digitizations</a:t>
            </a:r>
            <a:r>
              <a:rPr lang="en-GB" sz="1600" dirty="0" smtClean="0"/>
              <a:t>. Image </a:t>
            </a:r>
            <a:r>
              <a:rPr lang="en-GB" sz="1600" dirty="0"/>
              <a:t>and Vision Computing, </a:t>
            </a:r>
            <a:r>
              <a:rPr lang="en-GB" sz="1600" dirty="0" smtClean="0"/>
              <a:t>28</a:t>
            </a:r>
            <a:r>
              <a:rPr lang="en-GB" sz="1600" dirty="0"/>
              <a:t>, 64-77</a:t>
            </a:r>
            <a:endParaRPr lang="en-GB" sz="1600" dirty="0" smtClean="0"/>
          </a:p>
          <a:p>
            <a:pPr lvl="1"/>
            <a:endParaRPr lang="en-US" sz="2000" dirty="0" smtClean="0"/>
          </a:p>
          <a:p>
            <a:pPr marL="457200" lvl="1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</a:t>
            </a:r>
          </a:p>
          <a:p>
            <a:pPr marL="457200" lvl="1" indent="0">
              <a:buNone/>
            </a:pPr>
            <a:r>
              <a:rPr lang="en-US" sz="2000" dirty="0"/>
              <a:t> </a:t>
            </a:r>
          </a:p>
          <a:p>
            <a:pPr lvl="1"/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72F31-E728-490E-9D27-BC6EC9F2353E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453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FBA39A-CF72-4B43-BC55-2B111CBC5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7613B9-25C2-4EFB-87BE-65A1D2206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Granulometry</a:t>
            </a:r>
            <a:r>
              <a:rPr lang="en-US" sz="2000" dirty="0" smtClean="0"/>
              <a:t> analysis</a:t>
            </a:r>
          </a:p>
          <a:p>
            <a:pPr lvl="1"/>
            <a:r>
              <a:rPr lang="en-GB" sz="1500" b="1" dirty="0"/>
              <a:t>Serra, </a:t>
            </a:r>
            <a:r>
              <a:rPr lang="en-GB" sz="1500" b="1" dirty="0" smtClean="0"/>
              <a:t>J. (1982) </a:t>
            </a:r>
            <a:r>
              <a:rPr lang="en-GB" sz="1500" dirty="0" smtClean="0"/>
              <a:t>Image </a:t>
            </a:r>
            <a:r>
              <a:rPr lang="en-GB" sz="1500" dirty="0"/>
              <a:t>Analysis and Mathematical Morphology. Volume </a:t>
            </a:r>
            <a:r>
              <a:rPr lang="en-GB" sz="1500" dirty="0" smtClean="0"/>
              <a:t>1. </a:t>
            </a:r>
            <a:r>
              <a:rPr lang="en-GB" sz="1500" dirty="0"/>
              <a:t>Academic </a:t>
            </a:r>
            <a:r>
              <a:rPr lang="en-GB" sz="1500" dirty="0" smtClean="0"/>
              <a:t>Press</a:t>
            </a:r>
          </a:p>
          <a:p>
            <a:pPr lvl="1"/>
            <a:r>
              <a:rPr lang="en-GB" sz="1500" b="1" dirty="0" err="1"/>
              <a:t>Soille</a:t>
            </a:r>
            <a:r>
              <a:rPr lang="en-GB" sz="1500" b="1" dirty="0"/>
              <a:t>, </a:t>
            </a:r>
            <a:r>
              <a:rPr lang="en-GB" sz="1500" b="1" dirty="0" smtClean="0"/>
              <a:t>P. (2003)</a:t>
            </a:r>
            <a:r>
              <a:rPr lang="en-GB" sz="1500" dirty="0" smtClean="0"/>
              <a:t> Morphological </a:t>
            </a:r>
            <a:r>
              <a:rPr lang="en-GB" sz="1500" dirty="0"/>
              <a:t>Image </a:t>
            </a:r>
            <a:r>
              <a:rPr lang="en-GB" sz="1500" dirty="0" smtClean="0"/>
              <a:t>Analysis. Springer.</a:t>
            </a:r>
          </a:p>
          <a:p>
            <a:pPr lvl="1"/>
            <a:r>
              <a:rPr lang="en-GB" sz="1500" b="1" dirty="0"/>
              <a:t>Devaux, M.-F.; Bouchet, B.; Legland, D.; Guillon, F. &amp; </a:t>
            </a:r>
            <a:r>
              <a:rPr lang="en-GB" sz="1500" b="1" dirty="0" err="1"/>
              <a:t>Lahaye</a:t>
            </a:r>
            <a:r>
              <a:rPr lang="en-GB" sz="1500" b="1" dirty="0"/>
              <a:t>, M</a:t>
            </a:r>
            <a:r>
              <a:rPr lang="en-GB" sz="1500" b="1" dirty="0" smtClean="0"/>
              <a:t>. (2008)</a:t>
            </a:r>
            <a:r>
              <a:rPr lang="en-GB" sz="1500" dirty="0" smtClean="0"/>
              <a:t> Macro-vision </a:t>
            </a:r>
            <a:r>
              <a:rPr lang="en-GB" sz="1500" dirty="0"/>
              <a:t>and grey level </a:t>
            </a:r>
            <a:r>
              <a:rPr lang="en-GB" sz="1500" dirty="0" err="1"/>
              <a:t>granulometry</a:t>
            </a:r>
            <a:r>
              <a:rPr lang="en-GB" sz="1500" dirty="0"/>
              <a:t> for quantification of tomato pericarp </a:t>
            </a:r>
            <a:r>
              <a:rPr lang="en-GB" sz="1500" dirty="0" smtClean="0"/>
              <a:t>structure. Postharvest </a:t>
            </a:r>
            <a:r>
              <a:rPr lang="en-GB" sz="1500" dirty="0"/>
              <a:t>Biol. and Technol., </a:t>
            </a:r>
            <a:r>
              <a:rPr lang="en-GB" sz="1500" dirty="0" smtClean="0"/>
              <a:t>47</a:t>
            </a:r>
            <a:r>
              <a:rPr lang="en-GB" sz="1500" dirty="0"/>
              <a:t>, 199-209</a:t>
            </a:r>
            <a:endParaRPr lang="en-GB" sz="1500" dirty="0" smtClean="0"/>
          </a:p>
          <a:p>
            <a:pPr lvl="1"/>
            <a:r>
              <a:rPr lang="en-GB" sz="1500" b="1" dirty="0"/>
              <a:t>Legland, D.; Devaux, M.-F.; Bouchet, B.; Guillon, F. &amp; </a:t>
            </a:r>
            <a:r>
              <a:rPr lang="en-GB" sz="1500" b="1" dirty="0" err="1"/>
              <a:t>Lahaye</a:t>
            </a:r>
            <a:r>
              <a:rPr lang="en-GB" sz="1500" b="1" dirty="0"/>
              <a:t>, M</a:t>
            </a:r>
            <a:r>
              <a:rPr lang="en-GB" sz="1500" b="1" dirty="0" smtClean="0"/>
              <a:t>. (2012)</a:t>
            </a:r>
            <a:r>
              <a:rPr lang="en-GB" sz="1500" dirty="0" smtClean="0"/>
              <a:t> Cartography </a:t>
            </a:r>
            <a:r>
              <a:rPr lang="en-GB" sz="1500" dirty="0"/>
              <a:t>of cell morphology in tomato pericarp at the fruit </a:t>
            </a:r>
            <a:r>
              <a:rPr lang="en-GB" sz="1500" dirty="0" smtClean="0"/>
              <a:t>scale. J</a:t>
            </a:r>
            <a:r>
              <a:rPr lang="en-GB" sz="1500" dirty="0"/>
              <a:t>. </a:t>
            </a:r>
            <a:r>
              <a:rPr lang="en-GB" sz="1500" dirty="0" smtClean="0"/>
              <a:t>Microscopy, </a:t>
            </a:r>
            <a:r>
              <a:rPr lang="en-GB" sz="1500" dirty="0"/>
              <a:t>247, </a:t>
            </a:r>
            <a:r>
              <a:rPr lang="en-GB" sz="1500" dirty="0" smtClean="0"/>
              <a:t>78-93</a:t>
            </a:r>
          </a:p>
          <a:p>
            <a:pPr lvl="1"/>
            <a:r>
              <a:rPr lang="en-GB" sz="1500" b="1" dirty="0"/>
              <a:t>Devaux, M.-F. &amp; Legland, </a:t>
            </a:r>
            <a:r>
              <a:rPr lang="en-GB" sz="1500" b="1" dirty="0" smtClean="0"/>
              <a:t>D. (2014)</a:t>
            </a:r>
            <a:r>
              <a:rPr lang="en-GB" sz="1500" dirty="0" smtClean="0"/>
              <a:t> </a:t>
            </a:r>
            <a:r>
              <a:rPr lang="en-GB" sz="1500" dirty="0"/>
              <a:t>Grey level </a:t>
            </a:r>
            <a:r>
              <a:rPr lang="en-GB" sz="1500" dirty="0" err="1"/>
              <a:t>granulometry</a:t>
            </a:r>
            <a:r>
              <a:rPr lang="en-GB" sz="1500" dirty="0"/>
              <a:t> for histological image analysis of plant </a:t>
            </a:r>
            <a:r>
              <a:rPr lang="en-GB" sz="1500" dirty="0" smtClean="0"/>
              <a:t>tissues. In: Microscopy</a:t>
            </a:r>
            <a:r>
              <a:rPr lang="en-GB" sz="1500" dirty="0"/>
              <a:t>: advances in scientific research and </a:t>
            </a:r>
            <a:r>
              <a:rPr lang="en-GB" sz="1500" dirty="0" smtClean="0"/>
              <a:t>education. Méndez-Vilas</a:t>
            </a:r>
            <a:r>
              <a:rPr lang="en-GB" sz="1500" dirty="0"/>
              <a:t>, A. (Ed.) </a:t>
            </a:r>
            <a:r>
              <a:rPr lang="en-GB" sz="1500" dirty="0" err="1" smtClean="0"/>
              <a:t>Formatex</a:t>
            </a:r>
            <a:r>
              <a:rPr lang="en-GB" sz="1500" dirty="0" smtClean="0"/>
              <a:t> </a:t>
            </a:r>
            <a:r>
              <a:rPr lang="en-GB" sz="1500" dirty="0"/>
              <a:t>Research </a:t>
            </a:r>
            <a:r>
              <a:rPr lang="en-GB" sz="1500" dirty="0" err="1"/>
              <a:t>Center</a:t>
            </a:r>
            <a:r>
              <a:rPr lang="en-GB" sz="1500" dirty="0"/>
              <a:t>, 2014, 681-688</a:t>
            </a:r>
            <a:endParaRPr lang="en-GB" sz="1500" dirty="0" smtClean="0"/>
          </a:p>
          <a:p>
            <a:pPr lvl="1"/>
            <a:r>
              <a:rPr lang="en-GB" sz="1500" b="1" dirty="0" smtClean="0"/>
              <a:t>Gager V</a:t>
            </a:r>
            <a:r>
              <a:rPr lang="en-GB" sz="1500" b="1" dirty="0"/>
              <a:t>,</a:t>
            </a:r>
            <a:r>
              <a:rPr lang="en-GB" sz="1500" b="1" dirty="0" smtClean="0"/>
              <a:t> Legland D, Bourmaud A, </a:t>
            </a:r>
            <a:r>
              <a:rPr lang="en-GB" sz="1500" b="1" dirty="0"/>
              <a:t>Le </a:t>
            </a:r>
            <a:r>
              <a:rPr lang="en-GB" sz="1500" b="1" dirty="0" smtClean="0"/>
              <a:t>Duigou A</a:t>
            </a:r>
            <a:r>
              <a:rPr lang="en-GB" sz="1500" b="1" dirty="0"/>
              <a:t>,</a:t>
            </a:r>
            <a:r>
              <a:rPr lang="en-GB" sz="1500" b="1" dirty="0" smtClean="0"/>
              <a:t> Pierre F, </a:t>
            </a:r>
            <a:r>
              <a:rPr lang="en-GB" sz="1500" b="1" dirty="0" err="1" smtClean="0"/>
              <a:t>Behlouli</a:t>
            </a:r>
            <a:r>
              <a:rPr lang="en-GB" sz="1500" b="1" dirty="0" smtClean="0"/>
              <a:t> K </a:t>
            </a:r>
            <a:r>
              <a:rPr lang="en-GB" sz="1500" b="1" dirty="0"/>
              <a:t>&amp; </a:t>
            </a:r>
            <a:r>
              <a:rPr lang="en-GB" sz="1500" b="1" dirty="0" err="1" smtClean="0"/>
              <a:t>Baley</a:t>
            </a:r>
            <a:r>
              <a:rPr lang="en-GB" sz="1500" b="1" dirty="0" smtClean="0"/>
              <a:t> C (2020)</a:t>
            </a:r>
            <a:r>
              <a:rPr lang="en-GB" sz="1500" dirty="0" smtClean="0"/>
              <a:t> Oriented </a:t>
            </a:r>
            <a:r>
              <a:rPr lang="en-GB" sz="1500" dirty="0" err="1"/>
              <a:t>granulometry</a:t>
            </a:r>
            <a:r>
              <a:rPr lang="en-GB" sz="1500" dirty="0"/>
              <a:t> to quantify fibre orientation distributions in synthetic and plant fibre composite </a:t>
            </a:r>
            <a:r>
              <a:rPr lang="en-GB" sz="1500" dirty="0" smtClean="0"/>
              <a:t>preforms. Industrial </a:t>
            </a:r>
            <a:r>
              <a:rPr lang="en-GB" sz="1500" dirty="0"/>
              <a:t>Crops and Products, </a:t>
            </a:r>
            <a:r>
              <a:rPr lang="en-GB" sz="1500" dirty="0" smtClean="0"/>
              <a:t>152</a:t>
            </a:r>
            <a:r>
              <a:rPr lang="en-GB" sz="1500" dirty="0"/>
              <a:t>, </a:t>
            </a:r>
            <a:r>
              <a:rPr lang="en-GB" sz="1500" dirty="0" smtClean="0"/>
              <a:t>112548</a:t>
            </a:r>
          </a:p>
          <a:p>
            <a:pPr lvl="1"/>
            <a:r>
              <a:rPr lang="en-GB" sz="1500" b="1" dirty="0"/>
              <a:t>Legland, D.; Guillon, F. &amp; Devaux, M.-F</a:t>
            </a:r>
            <a:r>
              <a:rPr lang="en-GB" sz="1500" b="1" dirty="0" smtClean="0"/>
              <a:t>. (2020) </a:t>
            </a:r>
            <a:r>
              <a:rPr lang="en-GB" sz="1500" dirty="0" smtClean="0"/>
              <a:t>Parametric </a:t>
            </a:r>
            <a:r>
              <a:rPr lang="en-GB" sz="1500" dirty="0"/>
              <a:t>mapping of cellular morphology in plant tissue sections by </a:t>
            </a:r>
            <a:r>
              <a:rPr lang="en-GB" sz="1500" dirty="0" err="1"/>
              <a:t>gray</a:t>
            </a:r>
            <a:r>
              <a:rPr lang="en-GB" sz="1500" dirty="0"/>
              <a:t> level </a:t>
            </a:r>
            <a:r>
              <a:rPr lang="en-GB" sz="1500" dirty="0" err="1" smtClean="0"/>
              <a:t>granulometry</a:t>
            </a:r>
            <a:r>
              <a:rPr lang="en-GB" sz="1500" dirty="0" smtClean="0"/>
              <a:t>. Plant </a:t>
            </a:r>
            <a:r>
              <a:rPr lang="en-GB" sz="1500" dirty="0"/>
              <a:t>Methods, 2020, 16, </a:t>
            </a:r>
            <a:r>
              <a:rPr lang="en-GB" sz="1500" dirty="0" smtClean="0"/>
              <a:t>63</a:t>
            </a:r>
            <a:r>
              <a:rPr lang="en-US" sz="1900" dirty="0" smtClean="0"/>
              <a:t>   </a:t>
            </a:r>
          </a:p>
          <a:p>
            <a:pPr marL="457200" lvl="1" indent="0">
              <a:buNone/>
            </a:pPr>
            <a:r>
              <a:rPr lang="en-US" sz="1900" dirty="0"/>
              <a:t> </a:t>
            </a:r>
          </a:p>
          <a:p>
            <a:pPr lvl="1"/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72F31-E728-490E-9D27-BC6EC9F2353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32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3E7FD1-3BC2-498B-98D8-3ED029674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regions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4FCB86-6F5D-4100-AF4B-6BFBB4276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84411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Usually the “main” case of image analysis</a:t>
            </a:r>
            <a:endParaRPr lang="en-US" b="1" dirty="0"/>
          </a:p>
          <a:p>
            <a:r>
              <a:rPr lang="en-US" dirty="0"/>
              <a:t>Regions: </a:t>
            </a:r>
          </a:p>
          <a:p>
            <a:pPr lvl="1"/>
            <a:r>
              <a:rPr lang="en-US" dirty="0"/>
              <a:t>A set of pixels/voxels associated to the same class </a:t>
            </a:r>
          </a:p>
          <a:p>
            <a:pPr lvl="1"/>
            <a:r>
              <a:rPr lang="en-US" dirty="0" smtClean="0"/>
              <a:t>Regions correspond </a:t>
            </a:r>
            <a:r>
              <a:rPr lang="en-US" dirty="0"/>
              <a:t>to cells, </a:t>
            </a:r>
            <a:r>
              <a:rPr lang="en-US" dirty="0" smtClean="0"/>
              <a:t>objects, organs</a:t>
            </a:r>
            <a:r>
              <a:rPr lang="en-US" dirty="0"/>
              <a:t>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fr-FR" dirty="0"/>
          </a:p>
          <a:p>
            <a:pPr lvl="1"/>
            <a:endParaRPr lang="en-US" dirty="0"/>
          </a:p>
          <a:p>
            <a:r>
              <a:rPr lang="en-US" dirty="0" smtClean="0"/>
              <a:t>Usually obtained </a:t>
            </a:r>
            <a:r>
              <a:rPr lang="en-US" dirty="0"/>
              <a:t>by (manual or automated) segmentation</a:t>
            </a:r>
          </a:p>
          <a:p>
            <a:r>
              <a:rPr lang="en-US" dirty="0" smtClean="0"/>
              <a:t>Often represented </a:t>
            </a:r>
            <a:r>
              <a:rPr lang="en-US" dirty="0"/>
              <a:t>as “label maps”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1050E88-DBF1-4118-A061-D9DE959C7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870" y="3482680"/>
            <a:ext cx="4045187" cy="1530006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72F31-E728-490E-9D27-BC6EC9F2353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108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Analysis of regions: morphometry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b="1" dirty="0" smtClean="0"/>
              <a:t>“Morphometry</a:t>
            </a:r>
            <a:r>
              <a:rPr lang="en-GB" b="1" dirty="0"/>
              <a:t>”</a:t>
            </a:r>
            <a:r>
              <a:rPr lang="en-GB" dirty="0"/>
              <a:t>: measuring the morphology</a:t>
            </a:r>
          </a:p>
          <a:p>
            <a:pPr lvl="1"/>
            <a:r>
              <a:rPr lang="en-GB" dirty="0"/>
              <a:t>Size + Shape</a:t>
            </a:r>
          </a:p>
          <a:p>
            <a:endParaRPr lang="en-GB" dirty="0"/>
          </a:p>
          <a:p>
            <a:r>
              <a:rPr lang="en-GB" b="1" dirty="0"/>
              <a:t>“Size” </a:t>
            </a:r>
            <a:r>
              <a:rPr lang="en-GB" dirty="0"/>
              <a:t>-&gt; how large is the region</a:t>
            </a:r>
          </a:p>
          <a:p>
            <a:pPr lvl="1"/>
            <a:r>
              <a:rPr lang="en-GB" dirty="0"/>
              <a:t>Area</a:t>
            </a:r>
          </a:p>
          <a:p>
            <a:pPr lvl="1"/>
            <a:r>
              <a:rPr lang="en-GB" dirty="0"/>
              <a:t>Perimeter</a:t>
            </a:r>
          </a:p>
          <a:p>
            <a:pPr lvl="1"/>
            <a:r>
              <a:rPr lang="en-GB" dirty="0"/>
              <a:t>Thickness</a:t>
            </a:r>
          </a:p>
          <a:p>
            <a:pPr lvl="1"/>
            <a:r>
              <a:rPr lang="en-GB" dirty="0"/>
              <a:t>Diameter(s)</a:t>
            </a:r>
          </a:p>
          <a:p>
            <a:pPr lvl="2"/>
            <a:r>
              <a:rPr lang="en-GB" dirty="0" err="1"/>
              <a:t>Feret</a:t>
            </a:r>
            <a:endParaRPr lang="en-GB" dirty="0"/>
          </a:p>
          <a:p>
            <a:pPr lvl="2"/>
            <a:r>
              <a:rPr lang="en-GB" dirty="0"/>
              <a:t>Geodesic</a:t>
            </a:r>
          </a:p>
          <a:p>
            <a:pPr lvl="1"/>
            <a:r>
              <a:rPr lang="en-GB" dirty="0"/>
              <a:t>Equivalent shape</a:t>
            </a:r>
          </a:p>
          <a:p>
            <a:pPr lvl="1"/>
            <a:r>
              <a:rPr lang="en-GB" dirty="0"/>
              <a:t>…</a:t>
            </a:r>
          </a:p>
          <a:p>
            <a:pPr marL="457200" lvl="1" indent="0">
              <a:buNone/>
            </a:pPr>
            <a:r>
              <a:rPr lang="en-GB" dirty="0"/>
              <a:t> 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008EE2-BAFD-4526-9E5D-C451B87FB710}"/>
              </a:ext>
            </a:extLst>
          </p:cNvPr>
          <p:cNvSpPr/>
          <p:nvPr/>
        </p:nvSpPr>
        <p:spPr>
          <a:xfrm>
            <a:off x="6006859" y="6313300"/>
            <a:ext cx="31371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Arial" panose="020B0604020202020204" pitchFamily="34" charset="0"/>
              </a:rPr>
              <a:t>Legland and Beaugrand (2013)</a:t>
            </a:r>
          </a:p>
          <a:p>
            <a:r>
              <a:rPr lang="fr-FR" sz="1400" dirty="0">
                <a:solidFill>
                  <a:srgbClr val="000000"/>
                </a:solidFill>
                <a:latin typeface="Arial" panose="020B0604020202020204" pitchFamily="34" charset="0"/>
              </a:rPr>
              <a:t>Arganda-Carreras and Andrey (2017)</a:t>
            </a:r>
            <a:endParaRPr lang="fr-FR" sz="14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E04EBD8-3725-41F5-AD90-57A1C3B6F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590" y="3578057"/>
            <a:ext cx="5330410" cy="1472338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72F31-E728-490E-9D27-BC6EC9F2353E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Shape factors / indices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739" y="3754170"/>
            <a:ext cx="1031458" cy="609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004" y="4361359"/>
            <a:ext cx="2097529" cy="623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739" y="4982393"/>
            <a:ext cx="1066071" cy="650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521" y="5601433"/>
            <a:ext cx="1190676" cy="719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9BF566-35E2-4D14-9EFE-E06CE4201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GB" dirty="0"/>
              <a:t>Shape: </a:t>
            </a:r>
          </a:p>
          <a:p>
            <a:pPr lvl="1"/>
            <a:r>
              <a:rPr lang="en-GB" dirty="0"/>
              <a:t>“what remains independently of position, rotation and size”</a:t>
            </a:r>
          </a:p>
          <a:p>
            <a:pPr lvl="1"/>
            <a:r>
              <a:rPr lang="en-GB" dirty="0"/>
              <a:t>Often quantified via ratio of size features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9666CDB-F5F8-4A7F-92EC-45BF91B872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3294" y="4361359"/>
            <a:ext cx="4425871" cy="1490820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72F31-E728-490E-9D27-BC6EC9F2353E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Shape indices for 3D regions</a:t>
            </a:r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81587"/>
            <a:ext cx="2903328" cy="2299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618147"/>
            <a:ext cx="3776790" cy="2026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064" y="3947979"/>
            <a:ext cx="2721496" cy="66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232" y="4775617"/>
            <a:ext cx="1575048" cy="570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231" y="5477677"/>
            <a:ext cx="1655297" cy="520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818985"/>
            <a:ext cx="3055994" cy="2328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617" y="4775617"/>
            <a:ext cx="2620447" cy="2015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52318-D0F2-4E93-9DC6-381D09982E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61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1|16.2"/>
</p:tagLst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2332</TotalTime>
  <Words>2844</Words>
  <Application>Microsoft Office PowerPoint</Application>
  <PresentationFormat>Affichage à l'écran (4:3)</PresentationFormat>
  <Paragraphs>591</Paragraphs>
  <Slides>55</Slides>
  <Notes>3</Notes>
  <HiddenSlides>0</HiddenSlides>
  <MMClips>0</MMClips>
  <ScaleCrop>false</ScaleCrop>
  <HeadingPairs>
    <vt:vector size="8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55</vt:i4>
      </vt:variant>
    </vt:vector>
  </HeadingPairs>
  <TitlesOfParts>
    <vt:vector size="60" baseType="lpstr">
      <vt:lpstr>Arial</vt:lpstr>
      <vt:lpstr>Calibri</vt:lpstr>
      <vt:lpstr>Calibri Light</vt:lpstr>
      <vt:lpstr>Thème Office</vt:lpstr>
      <vt:lpstr>Équation</vt:lpstr>
      <vt:lpstr>Image analysis: what and how?</vt:lpstr>
      <vt:lpstr>Why Image Analysis? </vt:lpstr>
      <vt:lpstr>Image analysis workflow (simplified!)</vt:lpstr>
      <vt:lpstr>What I will talk about </vt:lpstr>
      <vt:lpstr>Outline</vt:lpstr>
      <vt:lpstr>Analysis of regions </vt:lpstr>
      <vt:lpstr>Analysis of regions: morphometry</vt:lpstr>
      <vt:lpstr>Shape factors / indices</vt:lpstr>
      <vt:lpstr>Shape indices for 3D regions</vt:lpstr>
      <vt:lpstr>Region outline analysis – Elliptical Fourier Descriptors</vt:lpstr>
      <vt:lpstr>Skeleton analysis</vt:lpstr>
      <vt:lpstr>Analysis of regions: more than morphology</vt:lpstr>
      <vt:lpstr>Classification of regions based on their morphology</vt:lpstr>
      <vt:lpstr>Analysis of “positions” -&gt; point pattern analysis</vt:lpstr>
      <vt:lpstr>Point pattern analysis – density maps</vt:lpstr>
      <vt:lpstr>Point pattern analysis – summary statistics</vt:lpstr>
      <vt:lpstr>“Binary microstructures”, porous media</vt:lpstr>
      <vt:lpstr>Analysis of binary microstructures</vt:lpstr>
      <vt:lpstr>Image texture analysis</vt:lpstr>
      <vt:lpstr>Image texture analysis methods</vt:lpstr>
      <vt:lpstr>Typology of image analysis cases</vt:lpstr>
      <vt:lpstr>Typology of image analysis cases (continued)</vt:lpstr>
      <vt:lpstr>Outline</vt:lpstr>
      <vt:lpstr>Digitization of images </vt:lpstr>
      <vt:lpstr>Digitization of images </vt:lpstr>
      <vt:lpstr>Digitization of measures </vt:lpstr>
      <vt:lpstr>Evaluation of measures quality </vt:lpstr>
      <vt:lpstr>Outline</vt:lpstr>
      <vt:lpstr>How can we quantify? Perimeter and Surface area</vt:lpstr>
      <vt:lpstr>Starting example: how to measure perimeter?</vt:lpstr>
      <vt:lpstr>Surface area estimation</vt:lpstr>
      <vt:lpstr>Perimeter estimation integral geometry approach</vt:lpstr>
      <vt:lpstr>Surface area estimation integral geometry approach</vt:lpstr>
      <vt:lpstr>Surface area estimation integral geometry approach</vt:lpstr>
      <vt:lpstr>Experimental validation</vt:lpstr>
      <vt:lpstr>Comparison of methods</vt:lpstr>
      <vt:lpstr>Some properties of surface area (and perimeter)</vt:lpstr>
      <vt:lpstr>Summary on perimeter &amp; surface area</vt:lpstr>
      <vt:lpstr>Outline</vt:lpstr>
      <vt:lpstr>Gray level granulometry - motivation</vt:lpstr>
      <vt:lpstr>Gray level granulometry  based on mathematical morphology </vt:lpstr>
      <vt:lpstr>Gray level granulometry  based on mathematical morphology </vt:lpstr>
      <vt:lpstr>Comparison of plant tissue sections </vt:lpstr>
      <vt:lpstr>Computation of average size profiles</vt:lpstr>
      <vt:lpstr>Computation of average size profiles</vt:lpstr>
      <vt:lpstr>Extensions to arbitrary regions</vt:lpstr>
      <vt:lpstr>Description of anisotropy</vt:lpstr>
      <vt:lpstr>Extension to orientation mapping </vt:lpstr>
      <vt:lpstr>Gray-level granulometry summary</vt:lpstr>
      <vt:lpstr>General conclusion</vt:lpstr>
      <vt:lpstr>The end </vt:lpstr>
      <vt:lpstr>References</vt:lpstr>
      <vt:lpstr>References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analysis</dc:title>
  <dc:creator>David Legland</dc:creator>
  <cp:lastModifiedBy>David Legland</cp:lastModifiedBy>
  <cp:revision>204</cp:revision>
  <dcterms:created xsi:type="dcterms:W3CDTF">2023-06-02T09:16:22Z</dcterms:created>
  <dcterms:modified xsi:type="dcterms:W3CDTF">2023-08-11T14:59:13Z</dcterms:modified>
</cp:coreProperties>
</file>